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handoutMasterIdLst>
    <p:handoutMasterId r:id="rId24"/>
  </p:handoutMasterIdLst>
  <p:sldIdLst>
    <p:sldId id="279" r:id="rId2"/>
    <p:sldId id="268" r:id="rId3"/>
    <p:sldId id="269" r:id="rId4"/>
    <p:sldId id="267" r:id="rId5"/>
    <p:sldId id="283" r:id="rId6"/>
    <p:sldId id="270" r:id="rId7"/>
    <p:sldId id="271" r:id="rId8"/>
    <p:sldId id="276" r:id="rId9"/>
    <p:sldId id="257" r:id="rId10"/>
    <p:sldId id="277" r:id="rId11"/>
    <p:sldId id="272" r:id="rId12"/>
    <p:sldId id="284" r:id="rId13"/>
    <p:sldId id="263" r:id="rId14"/>
    <p:sldId id="264" r:id="rId15"/>
    <p:sldId id="278" r:id="rId16"/>
    <p:sldId id="260" r:id="rId17"/>
    <p:sldId id="280" r:id="rId18"/>
    <p:sldId id="261" r:id="rId19"/>
    <p:sldId id="281" r:id="rId20"/>
    <p:sldId id="266" r:id="rId21"/>
    <p:sldId id="282" r:id="rId22"/>
    <p:sldId id="28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CFA5BE-26C8-4709-BE41-D5678D8EBB19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AD7679-1AD9-4BE0-9112-2923BB65A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2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77A7-AE3D-4631-91D1-BE6495D3D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0028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718E-FB77-4372-81F4-1909190A4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75784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4E3F-CBDB-4456-BC0F-FECA4F41B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88124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B9E6-94BC-4926-8380-534C618C1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5512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4ADA-8897-4FEB-91C2-23BF618FD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3487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E195-4422-48E7-90F5-6C9A78C92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21239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66B-DEF8-4D6D-A715-723C0870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26987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FA830-2644-4645-B083-68476AD9E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5440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E8A1-57DC-4846-9278-7A534ECCD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8024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7DE6-F55C-47BB-B7A3-4F7B76267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55812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97398-6DA0-4538-BDFA-F24E6EB9C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63448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17C958A-5D32-44DE-A250-D37B7EA31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mi.org/biointeractive/making-fittest-evolving-switches-evolving-bodi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pearsoncmg.com/ph/hss/shared_hss_assets/anthropology/mal_animations/new/animations/05_05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pearsoncmg.com/ph/hss/shared_hss_assets/anthropology/mal_animations/new/animations/05_02t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Evolution	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Is fundamentally, a </a:t>
            </a:r>
            <a:r>
              <a:rPr lang="en-US" altLang="en-US" b="1" i="1" dirty="0" smtClean="0"/>
              <a:t>genetic</a:t>
            </a:r>
            <a:r>
              <a:rPr lang="en-US" altLang="en-US" dirty="0" smtClean="0"/>
              <a:t> process</a:t>
            </a:r>
          </a:p>
          <a:p>
            <a:r>
              <a:rPr lang="en-US" altLang="en-US" dirty="0" smtClean="0"/>
              <a:t>Written in the genetic code of species alive today</a:t>
            </a:r>
          </a:p>
          <a:p>
            <a:r>
              <a:rPr lang="en-US" altLang="en-US" dirty="0" smtClean="0"/>
              <a:t>Story of life on earth is the story of the molecule of life---DNA---and the various ways in which it manifests itself, in the form of living species in order to survive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Evolutionary Radiation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 distinct lineages diverge from a common ancestor within a short time</a:t>
            </a:r>
          </a:p>
          <a:p>
            <a:pPr eaLnBrk="1" hangingPunct="1"/>
            <a:r>
              <a:rPr lang="en-US" altLang="en-US" smtClean="0"/>
              <a:t>Occur w/evolution of a new adaptation that provides access to new resources or a new way of life, or when other species become extinct; occupation of new ecological niches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772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mistake or error in the copying process during cell division and DNA replication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Not always harmful; may be neutral or beneficial (ex:  Lactase persistence)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Is the only source of </a:t>
            </a:r>
            <a:r>
              <a:rPr lang="en-US" altLang="en-US" u="sng" dirty="0" smtClean="0"/>
              <a:t>NEW</a:t>
            </a:r>
            <a:r>
              <a:rPr lang="en-US" altLang="en-US" dirty="0" smtClean="0"/>
              <a:t> variation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Mutations,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Different types of genes that control phenotype:  Structural and Control Genes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Control </a:t>
            </a:r>
            <a:r>
              <a:rPr lang="en-US" altLang="en-US" dirty="0"/>
              <a:t>genes – act as “master switches” that turn strings of </a:t>
            </a:r>
            <a:r>
              <a:rPr lang="en-US" altLang="en-US" dirty="0" smtClean="0"/>
              <a:t>structural genes </a:t>
            </a:r>
            <a:r>
              <a:rPr lang="en-US" altLang="en-US" dirty="0"/>
              <a:t>on and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Can radically alter body plan/function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Can show up in a single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Coupled w/environmental change (epigenetic), can lead to dramatic evolutionary changes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>
                <a:hlinkClick r:id="rId2"/>
              </a:rPr>
              <a:t>Evolving switches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0041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 of Evolution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change in gene frequency (or the frequency of alleles) in a population over time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do allele frequencies change?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Sexual selection</a:t>
            </a:r>
          </a:p>
          <a:p>
            <a:pPr eaLnBrk="1" hangingPunct="1"/>
            <a:r>
              <a:rPr lang="en-US" altLang="en-US" smtClean="0"/>
              <a:t>Gene flow</a:t>
            </a:r>
          </a:p>
          <a:p>
            <a:pPr eaLnBrk="1" hangingPunct="1"/>
            <a:r>
              <a:rPr lang="en-US" altLang="en-US" smtClean="0"/>
              <a:t>Genetic drift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Sexual selection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Female preference for species specific traits or behaviors that influence mate selection and gene frequency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Example:  “Super Salmon vs. Wild Salmon”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51" y="4191000"/>
            <a:ext cx="3974937" cy="2286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98974"/>
            <a:ext cx="3265716" cy="22860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 Flow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Exchange of genes between populations through interbreeding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6388" name="Picture 4" descr="2231F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8345488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9" y="1520190"/>
            <a:ext cx="674678" cy="457200"/>
          </a:xfr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70" y="1565910"/>
            <a:ext cx="4883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06" y="1778952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67" y="2236152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6" y="2099627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1" y="2698432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68" y="2821304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98699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42" y="2880994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62" y="1584959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244780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7" y="4693918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69" y="5059362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4" y="4876800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3" y="5380354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97" y="441928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5" y="4236718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2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68" y="5762939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78" y="4236717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03" y="5731825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719911" y="6266493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b="1" dirty="0" smtClean="0">
                <a:ln w="12700">
                  <a:solidFill>
                    <a:srgbClr val="330033">
                      <a:satMod val="155000"/>
                    </a:srgbClr>
                  </a:solidFill>
                  <a:prstDash val="solid"/>
                </a:ln>
                <a:solidFill>
                  <a:srgbClr val="33003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40% </a:t>
            </a:r>
            <a:r>
              <a:rPr lang="en-US" sz="1600" b="1" dirty="0">
                <a:ln w="12700">
                  <a:solidFill>
                    <a:srgbClr val="330033">
                      <a:satMod val="155000"/>
                    </a:srgbClr>
                  </a:solidFill>
                  <a:prstDash val="solid"/>
                </a:ln>
                <a:solidFill>
                  <a:srgbClr val="33003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 Butterflies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072" y="3338194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b="1" dirty="0">
                <a:ln w="12700">
                  <a:solidFill>
                    <a:srgbClr val="330033">
                      <a:satMod val="155000"/>
                    </a:srgbClr>
                  </a:solidFill>
                  <a:prstDash val="solid"/>
                </a:ln>
                <a:solidFill>
                  <a:srgbClr val="33003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80% Blue Butterflies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03737" y="2693352"/>
            <a:ext cx="1649263" cy="814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73072" y="4236717"/>
            <a:ext cx="1727528" cy="1526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25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169599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3" y="5077457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7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39" y="4054155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8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30" y="4745083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9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2" y="5901368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0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206" y="5366700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1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08" y="5275260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2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17" y="2236152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3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36" y="2638741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4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93" y="4251958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6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7" y="3733800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11353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08" y="5473063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30" y="4647880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817810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1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18" y="3660773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3" name="Picture 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08" y="2452685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4" name="Picture 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42" y="2220591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5" name="Picture 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7" y="4771228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6" name="Picture 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54" y="3763959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7" name="Picture 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36" y="3276600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8" name="Picture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42" y="3048000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9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22" y="4054153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50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14" y="4221159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51" name="Picture 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05" y="5152705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52" name="Picture 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4909500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84331" y="609695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ln w="12700">
                  <a:solidFill>
                    <a:srgbClr val="330033">
                      <a:satMod val="155000"/>
                    </a:srgbClr>
                  </a:solidFill>
                  <a:prstDash val="solid"/>
                </a:ln>
                <a:solidFill>
                  <a:srgbClr val="33003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50% Blue 50% Orange</a:t>
            </a:r>
            <a:endParaRPr lang="en-US" b="1" dirty="0">
              <a:ln w="12700">
                <a:solidFill>
                  <a:srgbClr val="330033">
                    <a:satMod val="155000"/>
                  </a:srgbClr>
                </a:solidFill>
                <a:prstDash val="solid"/>
              </a:ln>
              <a:solidFill>
                <a:srgbClr val="33003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58731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Genetic drift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Random splitting of a population (Fission)</a:t>
            </a:r>
          </a:p>
          <a:p>
            <a:pPr eaLnBrk="1" hangingPunct="1">
              <a:defRPr/>
            </a:pPr>
            <a:r>
              <a:rPr lang="en-US" altLang="en-US" dirty="0" smtClean="0"/>
              <a:t>New population has different allele frequencies from that of the original population </a:t>
            </a:r>
          </a:p>
          <a:p>
            <a:pPr eaLnBrk="1" hangingPunct="1">
              <a:defRPr/>
            </a:pPr>
            <a:r>
              <a:rPr lang="en-US" altLang="en-US" dirty="0" smtClean="0"/>
              <a:t>Founder Effect – creates concentration of alleles (genetic bottleneck)</a:t>
            </a:r>
          </a:p>
          <a:p>
            <a:pPr eaLnBrk="1" hangingPunct="1">
              <a:defRPr/>
            </a:pPr>
            <a:r>
              <a:rPr lang="en-US" altLang="en-US" dirty="0" smtClean="0">
                <a:hlinkClick r:id="rId2"/>
              </a:rPr>
              <a:t>http://media.pearsoncmg.com/ph/hss/shared_hss_assets/anthropology/mal_animations/new/animations/05_05.html</a:t>
            </a:r>
            <a:r>
              <a:rPr lang="en-US" altLang="en-US" dirty="0" smtClean="0"/>
              <a:t>      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Drift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9" y="1520190"/>
            <a:ext cx="674678" cy="457200"/>
          </a:xfr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70" y="1565910"/>
            <a:ext cx="48831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5" y="1911984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88" y="2406647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6" y="2099627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7" y="2789554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26" y="3037989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140" y="2402511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61" y="2978619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16" y="3858873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12" y="5366699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80" y="4590710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48" y="4408147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06" y="4282750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7" y="4742651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25" y="38252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1" y="3207219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2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8" y="541178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63" y="2358382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70" y="5229222"/>
            <a:ext cx="487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22398" y="6022017"/>
            <a:ext cx="2918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n w="12700">
                  <a:solidFill>
                    <a:srgbClr val="330033">
                      <a:satMod val="155000"/>
                    </a:srgbClr>
                  </a:solidFill>
                  <a:prstDash val="solid"/>
                </a:ln>
                <a:solidFill>
                  <a:srgbClr val="33003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50% </a:t>
            </a:r>
            <a:r>
              <a:rPr lang="en-US" b="1" dirty="0">
                <a:ln w="12700">
                  <a:solidFill>
                    <a:srgbClr val="330033">
                      <a:satMod val="155000"/>
                    </a:srgbClr>
                  </a:solidFill>
                  <a:prstDash val="solid"/>
                </a:ln>
                <a:solidFill>
                  <a:srgbClr val="33003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 </a:t>
            </a:r>
            <a:r>
              <a:rPr lang="en-US" b="1" dirty="0" smtClean="0">
                <a:ln w="12700">
                  <a:solidFill>
                    <a:srgbClr val="330033">
                      <a:satMod val="155000"/>
                    </a:srgbClr>
                  </a:solidFill>
                  <a:prstDash val="solid"/>
                </a:ln>
                <a:solidFill>
                  <a:srgbClr val="33003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50% Orange </a:t>
            </a:r>
            <a:endParaRPr lang="en-US" b="1" dirty="0">
              <a:ln w="12700">
                <a:solidFill>
                  <a:srgbClr val="330033">
                    <a:satMod val="155000"/>
                  </a:srgbClr>
                </a:solidFill>
                <a:prstDash val="solid"/>
              </a:ln>
              <a:solidFill>
                <a:srgbClr val="33003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825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70" y="1763391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0" y="4055739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7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25" y="1797474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8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1" y="4606278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9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2" y="5292719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0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63" y="5595614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1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4" y="5731825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2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36" y="1763391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3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729" y="5674351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4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33" y="4650094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6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79" y="2855426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5" y="5059043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42" y="5640385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04" y="5217310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93" y="2985438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1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54" y="4517214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3" name="Picture 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08" y="2452685"/>
            <a:ext cx="481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4" name="Picture 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91" y="1703070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5" name="Picture 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58" y="5095547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6" name="Picture 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6" y="4331640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7" name="Picture 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13559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8" name="Picture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29" y="2312344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49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82" y="2262171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50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04" y="2829877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51" name="Picture 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02" y="2379328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52" name="Picture 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27" y="2921772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25819" y="623696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ln w="12700">
                  <a:solidFill>
                    <a:srgbClr val="330033">
                      <a:satMod val="155000"/>
                    </a:srgbClr>
                  </a:solidFill>
                  <a:prstDash val="solid"/>
                </a:ln>
                <a:solidFill>
                  <a:srgbClr val="33003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67% Orange</a:t>
            </a:r>
            <a:endParaRPr lang="en-US" b="1" dirty="0">
              <a:ln w="12700">
                <a:solidFill>
                  <a:srgbClr val="330033">
                    <a:satMod val="155000"/>
                  </a:srgbClr>
                </a:solidFill>
                <a:prstDash val="solid"/>
              </a:ln>
              <a:solidFill>
                <a:srgbClr val="33003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66410" y="3414075"/>
            <a:ext cx="3295990" cy="42715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10" y="4517214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10" y="5115382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3638544" y="2452685"/>
            <a:ext cx="1695456" cy="377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0000" y="4316073"/>
            <a:ext cx="1524000" cy="1159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19520" y="360210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ln w="12700">
                  <a:solidFill>
                    <a:srgbClr val="330033">
                      <a:satMod val="155000"/>
                    </a:srgbClr>
                  </a:solidFill>
                  <a:prstDash val="solid"/>
                </a:ln>
                <a:solidFill>
                  <a:srgbClr val="33003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33% Orange</a:t>
            </a:r>
            <a:endParaRPr lang="en-US" b="1" dirty="0">
              <a:ln w="12700">
                <a:solidFill>
                  <a:srgbClr val="330033">
                    <a:satMod val="155000"/>
                  </a:srgbClr>
                </a:solidFill>
                <a:prstDash val="solid"/>
              </a:ln>
              <a:solidFill>
                <a:srgbClr val="33003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49108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dirty="0" smtClean="0"/>
              <a:t>Processes that produce, maintain or redistribute variation in a population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Recombination (sexual reproduction)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Natural selection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Mutation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Gene Flow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 smtClean="0"/>
              <a:t>Genetic Drift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44005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Evolutionary Processes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  <p:bldP spid="235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Sum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dirty="0" smtClean="0"/>
              <a:t>Evolution is a </a:t>
            </a:r>
            <a:r>
              <a:rPr lang="en-US" alt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/>
              <a:t>The production and redistribution of </a:t>
            </a:r>
            <a:r>
              <a:rPr lang="en-US" altLang="en-US" i="1" dirty="0" smtClean="0"/>
              <a:t>variation </a:t>
            </a:r>
            <a:r>
              <a:rPr lang="en-US" altLang="en-US" dirty="0" smtClean="0"/>
              <a:t>(inherited differences between individuals)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/>
              <a:t>Recombination, gene flow and genetic drift “reshuffle” the genetic variation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/>
              <a:t>Mutations create new genotypes &amp; phenotypes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 smtClean="0"/>
              <a:t>Natural selection acts on these sources of variation (differences between </a:t>
            </a:r>
            <a:r>
              <a:rPr lang="en-US" altLang="en-US" i="1" dirty="0" smtClean="0"/>
              <a:t>individuals</a:t>
            </a:r>
            <a:r>
              <a:rPr lang="en-US" altLang="en-US" dirty="0" smtClean="0"/>
              <a:t>)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smtClean="0"/>
              <a:t>Cancer’s Wandering Gene</a:t>
            </a:r>
            <a:r>
              <a:rPr lang="en-US" sz="3600" dirty="0" smtClean="0"/>
              <a:t>:  </a:t>
            </a:r>
            <a:r>
              <a:rPr lang="en-US" sz="3600" dirty="0" smtClean="0">
                <a:solidFill>
                  <a:srgbClr val="00B0F0"/>
                </a:solidFill>
              </a:rPr>
              <a:t>Examples of Gene Flow, Genetic Drift &amp; Mutation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029200"/>
          </a:xfrm>
        </p:spPr>
        <p:txBody>
          <a:bodyPr/>
          <a:lstStyle/>
          <a:p>
            <a:r>
              <a:rPr lang="en-US" sz="1800" dirty="0" smtClean="0"/>
              <a:t>How did the BRCA-1 gene arrive in the New World?</a:t>
            </a:r>
          </a:p>
          <a:p>
            <a:pPr lvl="1"/>
            <a:r>
              <a:rPr lang="en-US" sz="1800" dirty="0" smtClean="0"/>
              <a:t>Mutation originated 2,500 years ago.  “Founder” came from a population of Sephardic Jews in Spain who converted to Catholicism &amp; migrated to New World, linking Hispanic population in New Mexico &amp; Colorado to Jewish ancestry</a:t>
            </a:r>
          </a:p>
          <a:p>
            <a:r>
              <a:rPr lang="en-US" sz="1800" dirty="0" smtClean="0"/>
              <a:t>What does the BRCA-1 gene ordinarily do?</a:t>
            </a:r>
          </a:p>
          <a:p>
            <a:pPr lvl="1"/>
            <a:r>
              <a:rPr lang="en-US" sz="1800" dirty="0" smtClean="0"/>
              <a:t>It is a tumor suppressor gene</a:t>
            </a:r>
          </a:p>
          <a:p>
            <a:r>
              <a:rPr lang="en-US" sz="1800" dirty="0" smtClean="0"/>
              <a:t>What was the mutation that happened?</a:t>
            </a:r>
          </a:p>
          <a:p>
            <a:pPr lvl="1"/>
            <a:r>
              <a:rPr lang="en-US" sz="1800" dirty="0" smtClean="0"/>
              <a:t>A missing A &amp; G (chemical bases of DNA molecule) on ONE copy of the chromosome</a:t>
            </a:r>
          </a:p>
          <a:p>
            <a:r>
              <a:rPr lang="en-US" sz="1800" dirty="0" smtClean="0"/>
              <a:t>Why did the “founder” who had the mutation survive?</a:t>
            </a:r>
          </a:p>
          <a:p>
            <a:pPr lvl="1"/>
            <a:r>
              <a:rPr lang="en-US" sz="1800" dirty="0" smtClean="0"/>
              <a:t>Founder was protected by the working copy of the gene </a:t>
            </a:r>
          </a:p>
          <a:p>
            <a:r>
              <a:rPr lang="en-US" sz="1800" dirty="0" smtClean="0"/>
              <a:t>Why is the BRCA-1 gene so deadly?</a:t>
            </a:r>
          </a:p>
          <a:p>
            <a:pPr lvl="1"/>
            <a:r>
              <a:rPr lang="en-US" sz="1800" dirty="0" smtClean="0"/>
              <a:t>It is a dominant allele</a:t>
            </a:r>
          </a:p>
          <a:p>
            <a:pPr lvl="1"/>
            <a:r>
              <a:rPr lang="en-US" sz="1800" dirty="0" smtClean="0"/>
              <a:t>The dominant copy will override the healthy allele at some point</a:t>
            </a:r>
          </a:p>
          <a:p>
            <a:pPr lvl="1"/>
            <a:r>
              <a:rPr lang="en-US" sz="1800" dirty="0" smtClean="0"/>
              <a:t>Most common &amp; deadly single-gene disease identified in any population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512792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941387"/>
          </a:xfrm>
        </p:spPr>
        <p:txBody>
          <a:bodyPr/>
          <a:lstStyle/>
          <a:p>
            <a:r>
              <a:rPr lang="en-US" i="1" dirty="0" smtClean="0"/>
              <a:t>Cancer’s Wandering Gene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77200" cy="5029200"/>
          </a:xfrm>
        </p:spPr>
        <p:txBody>
          <a:bodyPr/>
          <a:lstStyle/>
          <a:p>
            <a:r>
              <a:rPr lang="en-US" sz="2400" dirty="0" smtClean="0"/>
              <a:t>How does the practice of </a:t>
            </a:r>
            <a:r>
              <a:rPr lang="en-US" sz="2400" i="1" dirty="0" smtClean="0"/>
              <a:t>endogamy</a:t>
            </a:r>
            <a:r>
              <a:rPr lang="en-US" sz="2400" dirty="0" smtClean="0"/>
              <a:t> (marrying within one’s cultural/religious group) contribute to the concentration of </a:t>
            </a:r>
            <a:r>
              <a:rPr lang="en-US" sz="2400" dirty="0" err="1" smtClean="0"/>
              <a:t>Tay</a:t>
            </a:r>
            <a:r>
              <a:rPr lang="en-US" sz="2400" dirty="0" smtClean="0"/>
              <a:t>-Sachs among the </a:t>
            </a:r>
            <a:r>
              <a:rPr lang="en-US" sz="2400" dirty="0" smtClean="0"/>
              <a:t>Ashkenazim </a:t>
            </a:r>
            <a:r>
              <a:rPr lang="en-US" sz="2400" dirty="0" smtClean="0"/>
              <a:t>Jewish population?</a:t>
            </a:r>
          </a:p>
          <a:p>
            <a:pPr lvl="1"/>
            <a:r>
              <a:rPr lang="en-US" sz="2000" dirty="0" smtClean="0"/>
              <a:t>There are more possibilities for </a:t>
            </a:r>
            <a:r>
              <a:rPr lang="en-US" sz="2000" i="1" dirty="0" smtClean="0"/>
              <a:t>carriers</a:t>
            </a:r>
            <a:r>
              <a:rPr lang="en-US" sz="2000" dirty="0" smtClean="0"/>
              <a:t> of the </a:t>
            </a:r>
            <a:r>
              <a:rPr lang="en-US" sz="2000" dirty="0" err="1" smtClean="0"/>
              <a:t>Tay</a:t>
            </a:r>
            <a:r>
              <a:rPr lang="en-US" sz="2000" dirty="0" smtClean="0"/>
              <a:t>-Sachs gene to pass on the allele to offspring</a:t>
            </a:r>
          </a:p>
          <a:p>
            <a:r>
              <a:rPr lang="en-US" sz="2400" dirty="0" smtClean="0"/>
              <a:t>How are the rabbis attempting to reduce the occurrence of </a:t>
            </a:r>
            <a:r>
              <a:rPr lang="en-US" sz="2400" dirty="0" err="1" smtClean="0"/>
              <a:t>Tay</a:t>
            </a:r>
            <a:r>
              <a:rPr lang="en-US" sz="2400" dirty="0" smtClean="0"/>
              <a:t>-Sachs disease?</a:t>
            </a:r>
          </a:p>
          <a:p>
            <a:pPr lvl="1"/>
            <a:r>
              <a:rPr lang="en-US" sz="2000" dirty="0" smtClean="0"/>
              <a:t>Encouraging engaged couples to undergo genetic testing and counseling so they can decide whether or not to MARRY or to HAVE CHILDREN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12611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Natural Selection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Sorts out certain variations</a:t>
            </a:r>
          </a:p>
          <a:p>
            <a:pPr lvl="1" eaLnBrk="1" hangingPunct="1"/>
            <a:r>
              <a:rPr lang="en-US" altLang="en-US" dirty="0" smtClean="0"/>
              <a:t>Favorable traits increase while unfavorable traits decrease in the population</a:t>
            </a:r>
          </a:p>
          <a:p>
            <a:pPr eaLnBrk="1" hangingPunct="1"/>
            <a:r>
              <a:rPr lang="en-US" altLang="en-US" dirty="0" smtClean="0"/>
              <a:t>The environment (nature) determines which traits are favorable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Example:  Peppered Moths of England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Important Points of Moth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Trait must be inheritable (passed on to succeeding generations)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Through sexual reproduction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Variation must already exist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Two varieties of moths (spotted &amp; dark gray)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Importance of reproductive success (“survival of the fittest”)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Moths w/advantageous coloring survived predation, reproduced &amp; passed on their genes for coloring, which affected the composition of the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Adaptation = resulting from natural selection; ability of a population to survive &amp; reproduce w/in their environment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is a </a:t>
            </a:r>
            <a:r>
              <a:rPr lang="en-US" i="1" u="sng" dirty="0" smtClean="0"/>
              <a:t>process</a:t>
            </a:r>
            <a:r>
              <a:rPr lang="en-US" dirty="0" smtClean="0"/>
              <a:t> by which genes that produce better adaptations become more frequent over time</a:t>
            </a:r>
          </a:p>
          <a:p>
            <a:r>
              <a:rPr lang="en-US" dirty="0" smtClean="0"/>
              <a:t>Does NOT always lead to production of new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6765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species?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group of interbreeding populations that is reproductively isolated from other such groups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Speciation = the production of new species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causes speciation?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Reproductive isolating mechanisms = barriers that prevent interbreeding</a:t>
            </a:r>
          </a:p>
          <a:p>
            <a:pPr lvl="1" eaLnBrk="1" hangingPunct="1"/>
            <a:r>
              <a:rPr lang="en-US" altLang="en-US" dirty="0" smtClean="0"/>
              <a:t>Can be physical or behavioral (example:  Galapagos finches)</a:t>
            </a:r>
          </a:p>
          <a:p>
            <a:pPr lvl="1" eaLnBrk="1" hangingPunct="1"/>
            <a:r>
              <a:rPr lang="en-US" altLang="en-US" dirty="0" smtClean="0">
                <a:hlinkClick r:id="rId2"/>
              </a:rPr>
              <a:t>http://media.pearsoncmg.com/ph/hss/shared_hss_assets/anthropology/mal_animations/new/animations/05_02t.html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Can be pre-mating or post-mating barrier</a:t>
            </a:r>
          </a:p>
          <a:p>
            <a:pPr eaLnBrk="1" hangingPunct="1"/>
            <a:r>
              <a:rPr lang="en-US" altLang="en-US" dirty="0" smtClean="0"/>
              <a:t>Continued adaptation to specific environmental conditions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b="1" dirty="0" smtClean="0"/>
              <a:t>Pace</a:t>
            </a:r>
            <a:r>
              <a:rPr lang="en-US" altLang="en-US" dirty="0" smtClean="0"/>
              <a:t> of Evolution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Natural Selection is a gradual process</a:t>
            </a:r>
          </a:p>
          <a:p>
            <a:pPr eaLnBrk="1" hangingPunct="1"/>
            <a:r>
              <a:rPr lang="en-US" altLang="en-US" dirty="0" smtClean="0"/>
              <a:t>Different characteristics evolve at different rates (mosaic evolution); produces transitional forms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Punctuated Equilibrium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Occurs when species tend to remain stable or change little through time</a:t>
            </a:r>
          </a:p>
          <a:p>
            <a:pPr eaLnBrk="1" hangingPunct="1"/>
            <a:r>
              <a:rPr lang="en-US" altLang="en-US" dirty="0" smtClean="0"/>
              <a:t>Big changes occur in relatively short periods of time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3077" name="Picture 5" descr="5B029D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60150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329</TotalTime>
  <Words>895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Impact</vt:lpstr>
      <vt:lpstr>Times New Roman</vt:lpstr>
      <vt:lpstr>Wingdings</vt:lpstr>
      <vt:lpstr>Layers</vt:lpstr>
      <vt:lpstr>Evolution </vt:lpstr>
      <vt:lpstr> </vt:lpstr>
      <vt:lpstr>Natural Selection</vt:lpstr>
      <vt:lpstr>Important Points of Moth Example</vt:lpstr>
      <vt:lpstr>Natural Selection </vt:lpstr>
      <vt:lpstr>What is a species?</vt:lpstr>
      <vt:lpstr>What causes speciation?</vt:lpstr>
      <vt:lpstr>The Pace of Evolution</vt:lpstr>
      <vt:lpstr>Punctuated Equilibrium</vt:lpstr>
      <vt:lpstr>Evolutionary Radiation</vt:lpstr>
      <vt:lpstr>Mutation</vt:lpstr>
      <vt:lpstr>Importance of Mutations, cont.</vt:lpstr>
      <vt:lpstr>Definition of Evolution</vt:lpstr>
      <vt:lpstr>How do allele frequencies change?</vt:lpstr>
      <vt:lpstr>Sexual selection</vt:lpstr>
      <vt:lpstr>Gene Flow </vt:lpstr>
      <vt:lpstr>Gene Flow</vt:lpstr>
      <vt:lpstr>Genetic drift</vt:lpstr>
      <vt:lpstr>Genetic Drift</vt:lpstr>
      <vt:lpstr>In Sum</vt:lpstr>
      <vt:lpstr>Cancer’s Wandering Gene:  Examples of Gene Flow, Genetic Drift &amp; Mutation</vt:lpstr>
      <vt:lpstr>Cancer’s Wandering Gene</vt:lpstr>
    </vt:vector>
  </TitlesOfParts>
  <Company>Cabrillo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points of moth example</dc:title>
  <dc:creator>Computing Resources</dc:creator>
  <cp:lastModifiedBy>Rachel K. Mitchell</cp:lastModifiedBy>
  <cp:revision>37</cp:revision>
  <dcterms:created xsi:type="dcterms:W3CDTF">2002-09-25T00:49:27Z</dcterms:created>
  <dcterms:modified xsi:type="dcterms:W3CDTF">2016-10-04T01:09:22Z</dcterms:modified>
</cp:coreProperties>
</file>