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handoutMasterIdLst>
    <p:handoutMasterId r:id="rId22"/>
  </p:handoutMasterIdLst>
  <p:sldIdLst>
    <p:sldId id="268" r:id="rId2"/>
    <p:sldId id="269" r:id="rId3"/>
    <p:sldId id="281" r:id="rId4"/>
    <p:sldId id="271" r:id="rId5"/>
    <p:sldId id="272" r:id="rId6"/>
    <p:sldId id="256" r:id="rId7"/>
    <p:sldId id="282" r:id="rId8"/>
    <p:sldId id="258" r:id="rId9"/>
    <p:sldId id="259" r:id="rId10"/>
    <p:sldId id="260" r:id="rId11"/>
    <p:sldId id="275" r:id="rId12"/>
    <p:sldId id="273" r:id="rId13"/>
    <p:sldId id="261" r:id="rId14"/>
    <p:sldId id="277" r:id="rId15"/>
    <p:sldId id="283" r:id="rId16"/>
    <p:sldId id="279" r:id="rId17"/>
    <p:sldId id="278" r:id="rId18"/>
    <p:sldId id="270" r:id="rId19"/>
    <p:sldId id="284" r:id="rId20"/>
    <p:sldId id="28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99"/>
    <p:restoredTop sz="94697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7964B-0858-4D0B-8A38-202B0F5C9FF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CF3E9-ECB6-4995-B44B-453E3890B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65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1/31/2017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54628-09EB-4EBB-9F36-CB16F82448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D0E6B8-8280-4029-946C-FECB5209AE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D9E0C-2903-4183-8FE7-52F35E941B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42009-426B-4AEF-B618-244C8D984B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ED2C3-A941-49FB-A622-8D6A3354C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96EB4-636D-4E82-9198-DD54F01B44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F5901-1242-4234-B686-749622A119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BC08D-A578-437A-8AFD-985DD6083C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746CEBA-CB78-45D5-A45C-CE21A9244D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9" grpId="1" build="p">
        <p:tmplLst>
          <p:tmpl lvl="1">
            <p:tnLst>
              <p:par>
                <p:cTn presetID="2" presetClass="entr" presetSubtype="9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9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9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9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9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784860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000" b="1" kern="10" dirty="0">
                <a:ln/>
                <a:solidFill>
                  <a:schemeClr val="accent3"/>
                </a:solidFill>
                <a:latin typeface="Calisto MT"/>
              </a:rPr>
              <a:t>Science, Evolution, and Creationism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97543" y="4724400"/>
            <a:ext cx="4114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</a:rPr>
              <a:t>“Much learning does not teach </a:t>
            </a:r>
            <a:r>
              <a:rPr lang="en-US" sz="2000" i="1" dirty="0" smtClean="0">
                <a:solidFill>
                  <a:srgbClr val="FFC000"/>
                </a:solidFill>
              </a:rPr>
              <a:t>understanding</a:t>
            </a:r>
            <a:r>
              <a:rPr lang="en-US" sz="2000" dirty="0" smtClean="0">
                <a:solidFill>
                  <a:srgbClr val="FFC000"/>
                </a:solidFill>
              </a:rPr>
              <a:t>”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 – Heraclitus, Greek philosopher</a:t>
            </a:r>
          </a:p>
          <a:p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           (ca. 535-475 BCE)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Misconception Three: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295400"/>
            <a:ext cx="8007350" cy="51816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Evolution and Creationism are competing theories about human origins so,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Students should be taught “both sides” aka “The Equal Time” Argument</a:t>
            </a:r>
            <a:endParaRPr lang="en-US" sz="28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Why is this problematic?</a:t>
            </a:r>
          </a:p>
          <a:p>
            <a:pPr marL="596646" indent="-514350" eaLnBrk="1" hangingPunct="1">
              <a:buFont typeface="Wingdings" pitchFamily="2" charset="2"/>
              <a:buAutoNum type="arabicPeriod"/>
              <a:defRPr/>
            </a:pPr>
            <a:r>
              <a:rPr lang="en-US" sz="2800" dirty="0" smtClean="0"/>
              <a:t>Definition of a </a:t>
            </a:r>
            <a:r>
              <a:rPr lang="en-US" sz="2800" i="1" dirty="0" smtClean="0"/>
              <a:t>theory</a:t>
            </a:r>
          </a:p>
          <a:p>
            <a:pPr marL="596646" indent="-514350" eaLnBrk="1" hangingPunct="1">
              <a:buFont typeface="Wingdings" pitchFamily="2" charset="2"/>
              <a:buAutoNum type="arabicPeriod"/>
              <a:defRPr/>
            </a:pPr>
            <a:r>
              <a:rPr lang="en-US" sz="2800" dirty="0" smtClean="0"/>
              <a:t>The supernatural element (of creation stories)</a:t>
            </a:r>
            <a:endParaRPr lang="en-US" sz="2800" dirty="0"/>
          </a:p>
          <a:p>
            <a:pPr marL="596646" indent="-514350" eaLnBrk="1" hangingPunct="1">
              <a:buFont typeface="Wingdings" pitchFamily="2" charset="2"/>
              <a:buAutoNum type="arabicPeriod"/>
              <a:defRPr/>
            </a:pPr>
            <a:r>
              <a:rPr lang="en-US" sz="2800" dirty="0" smtClean="0"/>
              <a:t>Assumes there are only two sides</a:t>
            </a:r>
            <a:endParaRPr lang="en-US" sz="2800" dirty="0"/>
          </a:p>
          <a:p>
            <a:pPr marL="596646" indent="-514350" eaLnBrk="1" hangingPunct="1">
              <a:buFont typeface="Wingdings" pitchFamily="2" charset="2"/>
              <a:buAutoNum type="arabicPeriod"/>
              <a:defRPr/>
            </a:pPr>
            <a:r>
              <a:rPr lang="en-US" sz="2800" dirty="0" smtClean="0"/>
              <a:t>Only advocating for Christian/Biblical version of creationism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7245350" y="274638"/>
            <a:ext cx="1600200" cy="917448"/>
          </a:xfrm>
          <a:prstGeom prst="wedgeRoundRectCallou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390462" y="380149"/>
            <a:ext cx="13099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Context</a:t>
            </a:r>
          </a:p>
          <a:p>
            <a:pPr algn="ctr"/>
            <a:r>
              <a:rPr lang="en-U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please</a:t>
            </a:r>
            <a:r>
              <a:rPr lang="is-IS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endParaRPr lang="en-US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35608" y="228600"/>
            <a:ext cx="7498080" cy="1219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0" dirty="0" smtClean="0"/>
              <a:t>The First Amendment of the U.S. Constitution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“Congress shall make no law respecting the establishment of religion, nor inhibiting the free exercise thereof.”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The separation of church and state ensures that no singular religion is forced on any individual in a </a:t>
            </a:r>
            <a:r>
              <a:rPr lang="en-US" sz="2800" i="1" dirty="0" smtClean="0"/>
              <a:t>public</a:t>
            </a:r>
            <a:r>
              <a:rPr lang="en-US" sz="2800" dirty="0" smtClean="0"/>
              <a:t> institution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143178"/>
            <a:ext cx="2377440" cy="1188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251" y="3109391"/>
            <a:ext cx="2377440" cy="11887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508" y="3109391"/>
            <a:ext cx="3275584" cy="118872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0" dirty="0" smtClean="0"/>
              <a:t>Theory of Evolution </a:t>
            </a:r>
            <a:br>
              <a:rPr lang="en-US" b="0" dirty="0" smtClean="0"/>
            </a:br>
            <a:r>
              <a:rPr lang="en-US" b="0" dirty="0" smtClean="0"/>
              <a:t>as a </a:t>
            </a:r>
            <a:r>
              <a:rPr lang="en-US" b="0" i="1" dirty="0" smtClean="0"/>
              <a:t>Scientific </a:t>
            </a:r>
            <a:r>
              <a:rPr lang="en-US" b="0" dirty="0" smtClean="0"/>
              <a:t>Explanation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Based on the scientific method</a:t>
            </a:r>
          </a:p>
          <a:p>
            <a:pPr>
              <a:defRPr/>
            </a:pPr>
            <a:r>
              <a:rPr lang="en-US" dirty="0"/>
              <a:t>Answers the questions of who and what we are as a </a:t>
            </a:r>
            <a:r>
              <a:rPr lang="en-US" b="1" i="1" dirty="0" smtClean="0"/>
              <a:t>biological</a:t>
            </a:r>
            <a:r>
              <a:rPr lang="en-US" dirty="0" smtClean="0"/>
              <a:t> </a:t>
            </a:r>
            <a:r>
              <a:rPr lang="en-US" b="1" i="1" dirty="0" smtClean="0"/>
              <a:t>species</a:t>
            </a:r>
            <a:endParaRPr lang="en-US" b="1" i="1" dirty="0"/>
          </a:p>
          <a:p>
            <a:pPr>
              <a:defRPr/>
            </a:pPr>
            <a:r>
              <a:rPr lang="en-US" dirty="0"/>
              <a:t>Based on conclusions drawn from the </a:t>
            </a:r>
            <a:r>
              <a:rPr lang="en-US" i="1" dirty="0"/>
              <a:t>scientifically revealed </a:t>
            </a:r>
            <a:r>
              <a:rPr lang="en-US" dirty="0"/>
              <a:t>universe</a:t>
            </a:r>
          </a:p>
          <a:p>
            <a:pPr marL="82296" indent="0" eaLnBrk="1" hangingPunct="1"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62200" y="228600"/>
            <a:ext cx="6647688" cy="1219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The Scientific Method of Problem Solving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95144" y="1421423"/>
            <a:ext cx="6781800" cy="5436577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z="2400" dirty="0" smtClean="0"/>
              <a:t>Begins with empirical observations of the natural world (empirical = based on experience)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400" dirty="0" smtClean="0"/>
              <a:t>Asks a question about a natural phenomenon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400" dirty="0" smtClean="0"/>
              <a:t>Makes </a:t>
            </a:r>
            <a:r>
              <a:rPr lang="en-US" sz="2400" i="1" dirty="0" smtClean="0"/>
              <a:t>testable</a:t>
            </a:r>
            <a:r>
              <a:rPr lang="en-US" sz="2400" dirty="0" smtClean="0"/>
              <a:t> hypotheses that can be validated or invalidated through experimentation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400" dirty="0" smtClean="0"/>
              <a:t>Aim is to develop answers or improve explanations for observations or events in the natural world based on </a:t>
            </a:r>
            <a:r>
              <a:rPr lang="en-US" sz="2400" dirty="0" smtClean="0"/>
              <a:t>evidence</a:t>
            </a:r>
          </a:p>
          <a:p>
            <a:pPr marL="0" indent="0" eaLnBrk="1" hangingPunct="1">
              <a:buNone/>
              <a:defRPr/>
            </a:pPr>
            <a:endParaRPr lang="en-US" sz="2400" dirty="0" smtClean="0"/>
          </a:p>
          <a:p>
            <a:pPr marL="609600" indent="-609600" algn="ctr" eaLnBrk="1" hangingPunct="1">
              <a:buFontTx/>
              <a:buNone/>
              <a:defRPr/>
            </a:pPr>
            <a:r>
              <a:rPr lang="en-US" sz="2000" i="1" dirty="0" smtClean="0">
                <a:solidFill>
                  <a:srgbClr val="009999"/>
                </a:solidFill>
              </a:rPr>
              <a:t>“Science is part of the reality of living; it is the what, the how and the why of everything in our experience” </a:t>
            </a:r>
          </a:p>
          <a:p>
            <a:pPr marL="609600" indent="-609600" algn="ctr" eaLnBrk="1" hangingPunct="1">
              <a:buFontTx/>
              <a:buNone/>
              <a:defRPr/>
            </a:pPr>
            <a:r>
              <a:rPr lang="en-US" sz="2000" dirty="0" smtClean="0"/>
              <a:t>–Rachel Carson, Biologist &amp; Conservationist</a:t>
            </a:r>
            <a:endParaRPr lang="en-US" sz="2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6000" cy="22860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47800" y="228600"/>
            <a:ext cx="74707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 smtClean="0"/>
              <a:t>Hypotheses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364112" y="1371600"/>
            <a:ext cx="755015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Are statements of or predictions about the relationship among things,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O</a:t>
            </a:r>
            <a:r>
              <a:rPr lang="en-US" dirty="0" smtClean="0"/>
              <a:t>ften take the form of “if…then…” statements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Example:  If humans and apes share a common ancestor, then we would expect to find the earliest fossils of our ancestors where apes evolved and live---in Africa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8279"/>
            <a:ext cx="7498080" cy="1067118"/>
          </a:xfrm>
        </p:spPr>
        <p:txBody>
          <a:bodyPr/>
          <a:lstStyle/>
          <a:p>
            <a:r>
              <a:rPr lang="en-US" dirty="0" smtClean="0"/>
              <a:t>Hypothesis to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80010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Tested hypotheses help build reliable and accurate explanations (theories)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 Removes incorrect approaches &amp; encourages the further testing of productive ones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a hypothesis to become a theory it must: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457200" indent="-457200">
              <a:spcBef>
                <a:spcPts val="0"/>
              </a:spcBef>
              <a:buClrTx/>
              <a:buSzTx/>
            </a:pPr>
            <a:r>
              <a:rPr lang="en-US" dirty="0" smtClean="0"/>
              <a:t>Be extensively tested (&amp; repeatable)</a:t>
            </a:r>
          </a:p>
          <a:p>
            <a:pPr marL="457200" indent="-457200">
              <a:spcBef>
                <a:spcPts val="0"/>
              </a:spcBef>
              <a:buClrTx/>
              <a:buSzTx/>
            </a:pPr>
            <a:r>
              <a:rPr lang="en-US" dirty="0" smtClean="0"/>
              <a:t>Be supported over time</a:t>
            </a:r>
          </a:p>
          <a:p>
            <a:pPr marL="457200" indent="-457200">
              <a:spcBef>
                <a:spcPts val="0"/>
              </a:spcBef>
              <a:buClrTx/>
              <a:buSzTx/>
            </a:pPr>
            <a:r>
              <a:rPr lang="en-US" dirty="0" smtClean="0"/>
              <a:t>Explain a broad range of facts</a:t>
            </a:r>
          </a:p>
          <a:p>
            <a:pPr marL="457200" indent="-457200">
              <a:spcBef>
                <a:spcPts val="0"/>
              </a:spcBef>
              <a:buClrTx/>
              <a:buSzTx/>
            </a:pPr>
            <a:r>
              <a:rPr lang="en-US" dirty="0" smtClean="0"/>
              <a:t>Have a high degree of reliability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40004"/>
            <a:ext cx="140786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18850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152400"/>
            <a:ext cx="8004175" cy="838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0" dirty="0" smtClean="0"/>
              <a:t>The nature of scientific explanations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90600" y="990600"/>
            <a:ext cx="8001000" cy="5486400"/>
          </a:xfrm>
        </p:spPr>
        <p:txBody>
          <a:bodyPr>
            <a:normAutofit fontScale="92500"/>
          </a:bodyPr>
          <a:lstStyle/>
          <a:p>
            <a:pPr marL="342900" lvl="1" indent="-342900" eaLnBrk="1" hangingPunct="1">
              <a:buClr>
                <a:schemeClr val="hlink"/>
              </a:buClr>
              <a:defRPr/>
            </a:pPr>
            <a:r>
              <a:rPr lang="en-US" sz="3200" dirty="0" smtClean="0"/>
              <a:t>Based on empirical observations &amp; experiments</a:t>
            </a:r>
            <a:endParaRPr lang="en-US" dirty="0" smtClean="0"/>
          </a:p>
          <a:p>
            <a:pPr marL="342900" lvl="1" indent="-342900" eaLnBrk="1" hangingPunct="1">
              <a:buClr>
                <a:schemeClr val="hlink"/>
              </a:buClr>
              <a:defRPr/>
            </a:pPr>
            <a:r>
              <a:rPr lang="en-US" sz="3200" dirty="0" smtClean="0"/>
              <a:t>Based on evidence</a:t>
            </a:r>
            <a:endParaRPr lang="en-US" dirty="0" smtClean="0"/>
          </a:p>
          <a:p>
            <a:pPr marL="342900" lvl="1" indent="-342900" eaLnBrk="1" hangingPunct="1">
              <a:buClr>
                <a:schemeClr val="hlink"/>
              </a:buClr>
              <a:defRPr/>
            </a:pPr>
            <a:r>
              <a:rPr lang="en-US" sz="3200" dirty="0" smtClean="0"/>
              <a:t>Historical</a:t>
            </a:r>
            <a:r>
              <a:rPr lang="en-US" dirty="0" smtClean="0"/>
              <a:t> </a:t>
            </a:r>
          </a:p>
          <a:p>
            <a:pPr marL="742950" lvl="2" indent="-342900" eaLnBrk="1" hangingPunct="1">
              <a:defRPr/>
            </a:pPr>
            <a:r>
              <a:rPr lang="en-US" sz="2800" dirty="0" smtClean="0"/>
              <a:t>Limited to knowledge/info available  at a specific point in time</a:t>
            </a:r>
          </a:p>
          <a:p>
            <a:pPr eaLnBrk="1" hangingPunct="1">
              <a:defRPr/>
            </a:pPr>
            <a:r>
              <a:rPr lang="en-US" dirty="0" smtClean="0"/>
              <a:t>Cumulative– build on previous ideas, observations, and experiments</a:t>
            </a:r>
          </a:p>
          <a:p>
            <a:pPr eaLnBrk="1" hangingPunct="1">
              <a:defRPr/>
            </a:pPr>
            <a:r>
              <a:rPr lang="en-US" dirty="0" smtClean="0"/>
              <a:t>Limited - by technology, methods, and to natural phenomena</a:t>
            </a:r>
          </a:p>
          <a:p>
            <a:pPr>
              <a:defRPr/>
            </a:pPr>
            <a:r>
              <a:rPr lang="en-US" dirty="0"/>
              <a:t>Subject to modification</a:t>
            </a:r>
          </a:p>
          <a:p>
            <a:pPr lvl="1">
              <a:defRPr/>
            </a:pPr>
            <a:r>
              <a:rPr lang="en-US" dirty="0"/>
              <a:t>Can accommodate new info/discoveries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0" dirty="0" smtClean="0"/>
              <a:t>Theory of Evolution as a </a:t>
            </a:r>
            <a:r>
              <a:rPr lang="en-US" b="0" i="1" dirty="0" smtClean="0"/>
              <a:t>Scientific </a:t>
            </a:r>
            <a:r>
              <a:rPr lang="en-US" b="0" dirty="0" smtClean="0"/>
              <a:t>Explanation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Makes a set of predictions that can be tested and verified</a:t>
            </a:r>
          </a:p>
          <a:p>
            <a:pPr lvl="1" eaLnBrk="1" hangingPunct="1">
              <a:defRPr/>
            </a:pPr>
            <a:r>
              <a:rPr lang="en-US" dirty="0" smtClean="0"/>
              <a:t>If…then stmts.</a:t>
            </a:r>
          </a:p>
          <a:p>
            <a:pPr eaLnBrk="1" hangingPunct="1">
              <a:defRPr/>
            </a:pPr>
            <a:r>
              <a:rPr lang="en-US" dirty="0" smtClean="0"/>
              <a:t>Presents a consistent set of conclusions using a convergence of evidence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0" smtClean="0"/>
              <a:t>What makes Creationism Unscientific?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26338" y="1600200"/>
            <a:ext cx="800735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Creation stories, and the creation event itself, are “</a:t>
            </a:r>
            <a:r>
              <a:rPr lang="en-US" i="1" dirty="0" smtClean="0"/>
              <a:t>supernatural</a:t>
            </a:r>
            <a:r>
              <a:rPr lang="en-US" dirty="0" smtClean="0"/>
              <a:t>”;  they are not part of the physical, natural world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They are </a:t>
            </a:r>
            <a:r>
              <a:rPr lang="en-US" b="1" u="sng" dirty="0" smtClean="0"/>
              <a:t>untestable</a:t>
            </a:r>
            <a:r>
              <a:rPr lang="en-US" dirty="0" smtClean="0"/>
              <a:t>; cannot prove or disprove whether or not “creation” happened, or whether or not there is a “creator”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Belief in Creationism relies solely on Faith (rather than evidence)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792162"/>
          </a:xfrm>
        </p:spPr>
        <p:txBody>
          <a:bodyPr/>
          <a:lstStyle/>
          <a:p>
            <a:pPr algn="ctr"/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0292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Requires us to critically examine our assumptions and our own worldviews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u="sng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Worldview</a:t>
            </a:r>
            <a:r>
              <a:rPr lang="en-US" dirty="0" smtClean="0"/>
              <a:t> – an interpretive framework for making sense of the world</a:t>
            </a:r>
          </a:p>
          <a:p>
            <a:pPr marL="731520" lvl="1" indent="-457200">
              <a:spcBef>
                <a:spcPts val="0"/>
              </a:spcBef>
              <a:buClrTx/>
            </a:pPr>
            <a:r>
              <a:rPr lang="en-US" dirty="0"/>
              <a:t>S</a:t>
            </a:r>
            <a:r>
              <a:rPr lang="en-US" dirty="0" smtClean="0"/>
              <a:t>et of convictions about the nature of what is true, real &amp; important</a:t>
            </a:r>
          </a:p>
          <a:p>
            <a:pPr marL="731520" lvl="1" indent="-457200">
              <a:spcBef>
                <a:spcPts val="0"/>
              </a:spcBef>
              <a:buClrTx/>
            </a:pPr>
            <a:r>
              <a:rPr lang="en-US" dirty="0" smtClean="0"/>
              <a:t>Is constructed &amp; taken for granted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23094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47800" y="152400"/>
            <a:ext cx="7498080" cy="45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0" dirty="0" smtClean="0"/>
              <a:t> </a:t>
            </a:r>
            <a:r>
              <a:rPr lang="en-US" sz="3600" b="0" dirty="0" smtClean="0"/>
              <a:t>The Search for Meaning &amp; Understanding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14400" y="609600"/>
            <a:ext cx="8019288" cy="6019800"/>
          </a:xfrm>
        </p:spPr>
        <p:txBody>
          <a:bodyPr/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  <a:defRPr/>
            </a:pPr>
            <a:r>
              <a:rPr lang="en-US" dirty="0"/>
              <a:t>All cultures have their own creation story</a:t>
            </a:r>
          </a:p>
          <a:p>
            <a:pPr eaLnBrk="1" hangingPunct="1">
              <a:defRPr/>
            </a:pPr>
            <a:r>
              <a:rPr lang="en-US" dirty="0" smtClean="0"/>
              <a:t>Belief that the world &amp; everything in it was created by a </a:t>
            </a:r>
            <a:r>
              <a:rPr lang="en-US" i="1" u="sng" dirty="0" smtClean="0"/>
              <a:t>creator</a:t>
            </a:r>
            <a:endParaRPr lang="en-US" dirty="0" smtClean="0"/>
          </a:p>
          <a:p>
            <a:pPr lvl="2">
              <a:buFont typeface="Wingdings" pitchFamily="2" charset="2"/>
              <a:buNone/>
              <a:defRPr/>
            </a:pPr>
            <a:r>
              <a:rPr lang="en-US" dirty="0"/>
              <a:t>(</a:t>
            </a:r>
            <a:r>
              <a:rPr lang="en-US" dirty="0" smtClean="0"/>
              <a:t>Creator = “God”, divine being(s), intelligent agent, etc.)</a:t>
            </a:r>
          </a:p>
          <a:p>
            <a:pPr lvl="2" algn="ctr"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  <a:r>
              <a:rPr lang="en-US" sz="4000" dirty="0" smtClean="0"/>
              <a:t>= Creationism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330" y="2810656"/>
            <a:ext cx="1707076" cy="21031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890" y="4698202"/>
            <a:ext cx="2050990" cy="16459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890" y="3006562"/>
            <a:ext cx="2017986" cy="1463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336" y="3544245"/>
            <a:ext cx="3025836" cy="1188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276" y="4885864"/>
            <a:ext cx="2263896" cy="1463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156" y="4881082"/>
            <a:ext cx="2600960" cy="146304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Towards an Evolutionary Worldview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Key insight is that the world is constantly changing</a:t>
            </a:r>
            <a:endParaRPr lang="en-US" dirty="0"/>
          </a:p>
          <a:p>
            <a:pPr marL="82296" indent="0" algn="ctr">
              <a:buNone/>
            </a:pPr>
            <a:r>
              <a:rPr lang="en-US" sz="2400" i="1" dirty="0" smtClean="0"/>
              <a:t>“The only thing that never changes is change”</a:t>
            </a:r>
          </a:p>
          <a:p>
            <a:r>
              <a:rPr lang="en-US" sz="2800" dirty="0" smtClean="0"/>
              <a:t>Can be applied to an understanding of ALL domains of human life &amp; experience:</a:t>
            </a:r>
          </a:p>
          <a:p>
            <a:pPr marL="356616" lvl="1" indent="0" algn="ctr">
              <a:buNone/>
            </a:pPr>
            <a:r>
              <a:rPr lang="en-US" sz="2400" dirty="0"/>
              <a:t>e</a:t>
            </a:r>
            <a:r>
              <a:rPr lang="en-US" sz="2400" dirty="0" smtClean="0"/>
              <a:t>conomics, politics, culture &amp; consciousness</a:t>
            </a:r>
          </a:p>
          <a:p>
            <a:pPr marL="425196" indent="-342900"/>
            <a:r>
              <a:rPr lang="en-US" sz="2800" dirty="0" smtClean="0"/>
              <a:t>Requires us to be synthesizers; to be holistic</a:t>
            </a:r>
            <a:endParaRPr lang="en-US" sz="2800" dirty="0"/>
          </a:p>
          <a:p>
            <a:pPr marL="425196" indent="-342900"/>
            <a:endParaRPr lang="en-US" sz="2800" dirty="0" smtClean="0"/>
          </a:p>
          <a:p>
            <a:pPr marL="425196" indent="-342900"/>
            <a:r>
              <a:rPr lang="en-US" sz="2800" dirty="0" smtClean="0">
                <a:solidFill>
                  <a:srgbClr val="00B0F0"/>
                </a:solidFill>
              </a:rPr>
              <a:t>Helps us to understand who we are, how we got here and what our role is in creating a more just, humane, peaceful &amp; sustainable world &amp; future</a:t>
            </a:r>
          </a:p>
        </p:txBody>
      </p:sp>
    </p:spTree>
    <p:extLst>
      <p:ext uri="{BB962C8B-B14F-4D97-AF65-F5344CB8AC3E}">
        <p14:creationId xmlns:p14="http://schemas.microsoft.com/office/powerpoint/2010/main" val="616050426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mtClean="0"/>
              <a:t>What Does“Supernatural”</a:t>
            </a:r>
            <a:br>
              <a:rPr lang="en-US" smtClean="0"/>
            </a:br>
            <a:r>
              <a:rPr lang="en-US" smtClean="0"/>
              <a:t>Mean?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Events or phenomena that are not part of the physical/material/natural world</a:t>
            </a:r>
          </a:p>
          <a:p>
            <a:pPr lvl="1" eaLnBrk="1" hangingPunct="1">
              <a:defRPr/>
            </a:pPr>
            <a:r>
              <a:rPr lang="en-US" smtClean="0"/>
              <a:t>Makes them </a:t>
            </a:r>
            <a:r>
              <a:rPr lang="en-US" i="1" u="sng" smtClean="0"/>
              <a:t>untestable</a:t>
            </a:r>
            <a:r>
              <a:rPr lang="en-US" smtClean="0"/>
              <a:t>; no way to validate or invalidate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Four Types of Evolution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Evolution of the solar system (cosmic evolution)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Evolution of life on earth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Evolution of various biological species from different ancestral species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Evolution of culture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0" smtClean="0"/>
              <a:t>What </a:t>
            </a:r>
            <a:r>
              <a:rPr lang="en-US" b="0" i="1" smtClean="0"/>
              <a:t>is</a:t>
            </a:r>
            <a:r>
              <a:rPr lang="en-US" i="1" smtClean="0"/>
              <a:t> </a:t>
            </a:r>
            <a:r>
              <a:rPr lang="en-US" b="0" smtClean="0"/>
              <a:t>Evolution?</a:t>
            </a:r>
            <a:endParaRPr lang="en-US" smtClean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435608" y="990600"/>
            <a:ext cx="7498080" cy="563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Change in living things over time</a:t>
            </a:r>
          </a:p>
          <a:p>
            <a:pPr marL="82296" indent="0" eaLnBrk="1" hangingPunct="1">
              <a:buNone/>
              <a:defRPr/>
            </a:pPr>
            <a:endParaRPr lang="en-US" b="1" dirty="0" smtClean="0"/>
          </a:p>
          <a:p>
            <a:pPr marL="82296" indent="0" eaLnBrk="1" hangingPunct="1">
              <a:buNone/>
              <a:defRPr/>
            </a:pPr>
            <a:r>
              <a:rPr lang="en-US" b="1" dirty="0" smtClean="0"/>
              <a:t>Verb</a:t>
            </a:r>
            <a:r>
              <a:rPr lang="en-US" dirty="0" smtClean="0"/>
              <a:t> – </a:t>
            </a:r>
            <a:r>
              <a:rPr lang="en-US" i="1" dirty="0" smtClean="0"/>
              <a:t>the process </a:t>
            </a:r>
            <a:r>
              <a:rPr lang="en-US" dirty="0" smtClean="0"/>
              <a:t>of change through adaptation and selection</a:t>
            </a:r>
          </a:p>
          <a:p>
            <a:pPr marL="82296" indent="0" eaLnBrk="1" hangingPunct="1">
              <a:buNone/>
              <a:defRPr/>
            </a:pPr>
            <a:r>
              <a:rPr lang="en-US" b="1" dirty="0" smtClean="0"/>
              <a:t>Noun</a:t>
            </a:r>
            <a:r>
              <a:rPr lang="en-US" dirty="0" smtClean="0"/>
              <a:t> – </a:t>
            </a:r>
          </a:p>
          <a:p>
            <a:pPr marL="870966" lvl="1" indent="-514350">
              <a:buAutoNum type="arabicParenR"/>
              <a:defRPr/>
            </a:pPr>
            <a:r>
              <a:rPr lang="en-US" dirty="0" smtClean="0"/>
              <a:t>An </a:t>
            </a:r>
            <a:r>
              <a:rPr lang="en-US" i="1" dirty="0" smtClean="0"/>
              <a:t>explanation</a:t>
            </a:r>
            <a:r>
              <a:rPr lang="en-US" dirty="0" smtClean="0"/>
              <a:t> for how this change occurs</a:t>
            </a:r>
          </a:p>
          <a:p>
            <a:pPr marL="870966" lvl="1" indent="-514350">
              <a:buAutoNum type="arabicParenR"/>
              <a:defRPr/>
            </a:pPr>
            <a:r>
              <a:rPr lang="en-US" dirty="0" smtClean="0"/>
              <a:t>An idea that recognizes that change is constantly occurring</a:t>
            </a:r>
          </a:p>
          <a:p>
            <a:pPr marL="1117854" lvl="2" indent="-514350">
              <a:defRPr/>
            </a:pPr>
            <a:r>
              <a:rPr lang="en-US" dirty="0" smtClean="0"/>
              <a:t>Humans, other living things, the planet and the cosmos are part of an ongoing developmental process</a:t>
            </a:r>
          </a:p>
          <a:p>
            <a:pPr marL="82296" indent="0" eaLnBrk="1" hangingPunct="1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048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0" dirty="0" smtClean="0"/>
              <a:t>Misconception</a:t>
            </a:r>
            <a:r>
              <a:rPr lang="en-US" dirty="0" smtClean="0"/>
              <a:t> One: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990600"/>
            <a:ext cx="78486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Evolution is a theory about the origin of life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µ"/>
              <a:defRPr/>
            </a:pPr>
            <a:r>
              <a:rPr lang="en-US" sz="2800" dirty="0"/>
              <a:t>Biological continuity – all life comes from life</a:t>
            </a:r>
          </a:p>
          <a:p>
            <a:pPr eaLnBrk="1" hangingPunct="1">
              <a:buFont typeface="Wingdings" pitchFamily="2" charset="2"/>
              <a:buChar char="µ"/>
              <a:defRPr/>
            </a:pPr>
            <a:r>
              <a:rPr lang="en-US" sz="2800" dirty="0" smtClean="0"/>
              <a:t>Evolution explains how life that </a:t>
            </a:r>
            <a:r>
              <a:rPr lang="en-US" sz="2800" i="1" dirty="0" smtClean="0"/>
              <a:t>already exists</a:t>
            </a:r>
            <a:r>
              <a:rPr lang="en-US" sz="2800" dirty="0" smtClean="0"/>
              <a:t>, evolves (changes)</a:t>
            </a:r>
          </a:p>
          <a:p>
            <a:pPr eaLnBrk="1" hangingPunct="1">
              <a:buFont typeface="Wingdings" pitchFamily="2" charset="2"/>
              <a:buChar char="µ"/>
              <a:defRPr/>
            </a:pPr>
            <a:r>
              <a:rPr lang="en-US" sz="2800" dirty="0" smtClean="0"/>
              <a:t>Evolution provides </a:t>
            </a:r>
            <a:r>
              <a:rPr lang="en-US" sz="2800" u="sng" dirty="0" smtClean="0"/>
              <a:t>evidence</a:t>
            </a:r>
            <a:r>
              <a:rPr lang="en-US" sz="2800" dirty="0" smtClean="0"/>
              <a:t> of this change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dirty="0" smtClean="0"/>
              <a:t>Supported by a “convergence of evidence” from genetics, geology, anatomy, animal behavior, paleontology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dirty="0" smtClean="0"/>
              <a:t>Must demonstrate that the evidence is </a:t>
            </a:r>
            <a:r>
              <a:rPr lang="en-US" sz="2800" i="1" dirty="0" smtClean="0"/>
              <a:t>wrong</a:t>
            </a:r>
            <a:r>
              <a:rPr lang="en-US" sz="2800" dirty="0" smtClean="0"/>
              <a:t>, or that it fits another theory better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385175" cy="1066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0" dirty="0" smtClean="0"/>
              <a:t>It’s “not just a theory” so what is a theory?</a:t>
            </a:r>
            <a:br>
              <a:rPr lang="en-US" b="0" dirty="0" smtClean="0"/>
            </a:br>
            <a:endParaRPr lang="en-US" b="0" dirty="0" smtClean="0"/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90600" y="1447800"/>
            <a:ext cx="8153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It is </a:t>
            </a:r>
            <a:r>
              <a:rPr lang="en-US" sz="2800" i="1" dirty="0" smtClean="0"/>
              <a:t>NOT</a:t>
            </a:r>
            <a:r>
              <a:rPr lang="en-US" sz="2800" dirty="0" smtClean="0"/>
              <a:t> a guess</a:t>
            </a:r>
          </a:p>
          <a:p>
            <a:pPr eaLnBrk="1" hangingPunct="1">
              <a:defRPr/>
            </a:pPr>
            <a:r>
              <a:rPr lang="en-US" sz="2800" dirty="0" smtClean="0"/>
              <a:t>In scientific use, it is a generally accepted </a:t>
            </a:r>
            <a:r>
              <a:rPr lang="en-US" sz="2800" b="1" i="1" dirty="0" smtClean="0"/>
              <a:t>explanation</a:t>
            </a:r>
            <a:r>
              <a:rPr lang="en-US" sz="2800" dirty="0" smtClean="0"/>
              <a:t> supported by empirical evidence (incorporating facts, laws, principles, and tested hypotheses)</a:t>
            </a:r>
          </a:p>
          <a:p>
            <a:pPr lvl="1">
              <a:defRPr/>
            </a:pPr>
            <a:r>
              <a:rPr lang="en-US" sz="2400" dirty="0" smtClean="0"/>
              <a:t>Fact = confirmed observation</a:t>
            </a:r>
          </a:p>
          <a:p>
            <a:pPr lvl="1">
              <a:defRPr/>
            </a:pPr>
            <a:r>
              <a:rPr lang="en-US" sz="2400" dirty="0" smtClean="0"/>
              <a:t>Law = states what will happen under certain circumstances</a:t>
            </a:r>
          </a:p>
          <a:p>
            <a:pPr eaLnBrk="1" hangingPunct="1">
              <a:defRPr/>
            </a:pPr>
            <a:r>
              <a:rPr lang="en-US" sz="2800" dirty="0" smtClean="0"/>
              <a:t>Theories </a:t>
            </a:r>
            <a:r>
              <a:rPr lang="en-US" sz="2800" i="1" dirty="0" smtClean="0"/>
              <a:t>explain</a:t>
            </a:r>
            <a:r>
              <a:rPr lang="en-US" sz="2800" dirty="0" smtClean="0"/>
              <a:t> laws and facts</a:t>
            </a:r>
          </a:p>
          <a:p>
            <a:pPr eaLnBrk="1" hangingPunct="1">
              <a:defRPr/>
            </a:pPr>
            <a:r>
              <a:rPr lang="en-US" sz="2800" dirty="0" smtClean="0"/>
              <a:t>Theories can and do change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dirty="0" smtClean="0"/>
              <a:t>Misconception Two: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Humans evolved </a:t>
            </a:r>
            <a:r>
              <a:rPr lang="en-US" u="sng" dirty="0" smtClean="0"/>
              <a:t>from</a:t>
            </a:r>
            <a:r>
              <a:rPr lang="en-US" dirty="0" smtClean="0"/>
              <a:t> apes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Evolution says all living things are related (DNA)</a:t>
            </a:r>
          </a:p>
          <a:p>
            <a:pPr lvl="1">
              <a:defRPr/>
            </a:pPr>
            <a:r>
              <a:rPr lang="en-US" dirty="0" smtClean="0"/>
              <a:t>Biological continuity – descent with modification (confirmed by the chemistry of life - molecular biology)</a:t>
            </a:r>
          </a:p>
          <a:p>
            <a:pPr eaLnBrk="1" hangingPunct="1">
              <a:defRPr/>
            </a:pPr>
            <a:r>
              <a:rPr lang="en-US" dirty="0" smtClean="0"/>
              <a:t>Evolution says we shared a </a:t>
            </a:r>
            <a:r>
              <a:rPr lang="en-US" i="1" dirty="0" smtClean="0"/>
              <a:t>common ancestor</a:t>
            </a:r>
            <a:r>
              <a:rPr lang="en-US" dirty="0" smtClean="0"/>
              <a:t> with apes (chimps in particular)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96240"/>
            <a:ext cx="2194560" cy="219456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2285998" y="3908686"/>
            <a:ext cx="4648201" cy="91268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Common Ancestor</a:t>
            </a:r>
          </a:p>
        </p:txBody>
      </p:sp>
      <p:sp>
        <p:nvSpPr>
          <p:cNvPr id="11267" name="Line 6"/>
          <p:cNvSpPr>
            <a:spLocks noChangeShapeType="1"/>
          </p:cNvSpPr>
          <p:nvPr/>
        </p:nvSpPr>
        <p:spPr bwMode="auto">
          <a:xfrm>
            <a:off x="3031760" y="1992443"/>
            <a:ext cx="838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7"/>
          <p:cNvSpPr>
            <a:spLocks noChangeShapeType="1"/>
          </p:cNvSpPr>
          <p:nvPr/>
        </p:nvSpPr>
        <p:spPr bwMode="auto">
          <a:xfrm flipV="1">
            <a:off x="4991100" y="2044909"/>
            <a:ext cx="1371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WordArt 8"/>
          <p:cNvSpPr>
            <a:spLocks noChangeArrowheads="1" noChangeShapeType="1" noTextEdit="1"/>
          </p:cNvSpPr>
          <p:nvPr/>
        </p:nvSpPr>
        <p:spPr bwMode="auto">
          <a:xfrm>
            <a:off x="1821617" y="1181100"/>
            <a:ext cx="12382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Apes</a:t>
            </a:r>
          </a:p>
        </p:txBody>
      </p:sp>
      <p:sp>
        <p:nvSpPr>
          <p:cNvPr id="11270" name="WordArt 9"/>
          <p:cNvSpPr>
            <a:spLocks noChangeArrowheads="1" noChangeShapeType="1" noTextEdit="1"/>
          </p:cNvSpPr>
          <p:nvPr/>
        </p:nvSpPr>
        <p:spPr bwMode="auto">
          <a:xfrm>
            <a:off x="5843587" y="1181100"/>
            <a:ext cx="2028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46645"/>
                </a:solidFill>
                <a:latin typeface="Arial Black"/>
              </a:rPr>
              <a:t>Humans</a:t>
            </a:r>
          </a:p>
        </p:txBody>
      </p:sp>
      <p:sp>
        <p:nvSpPr>
          <p:cNvPr id="11271" name="WordArt 10"/>
          <p:cNvSpPr>
            <a:spLocks noChangeArrowheads="1" noChangeShapeType="1" noTextEdit="1"/>
          </p:cNvSpPr>
          <p:nvPr/>
        </p:nvSpPr>
        <p:spPr bwMode="auto">
          <a:xfrm>
            <a:off x="2571749" y="4994536"/>
            <a:ext cx="40005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>
                    <a:lumMod val="60000"/>
                    <a:lumOff val="40000"/>
                  </a:schemeClr>
                </a:solidFill>
                <a:latin typeface="Arial Black"/>
              </a:rPr>
              <a:t>7-8 million years ago</a:t>
            </a:r>
          </a:p>
        </p:txBody>
      </p:sp>
      <p:sp>
        <p:nvSpPr>
          <p:cNvPr id="11272" name="WordArt 11"/>
          <p:cNvSpPr>
            <a:spLocks noChangeArrowheads="1" noChangeShapeType="1" noTextEdit="1"/>
          </p:cNvSpPr>
          <p:nvPr/>
        </p:nvSpPr>
        <p:spPr bwMode="auto">
          <a:xfrm>
            <a:off x="1517285" y="2838450"/>
            <a:ext cx="13430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Arial Black"/>
              </a:rPr>
              <a:t>m o y</a:t>
            </a:r>
          </a:p>
        </p:txBody>
      </p:sp>
      <p:sp>
        <p:nvSpPr>
          <p:cNvPr id="11273" name="WordArt 12"/>
          <p:cNvSpPr>
            <a:spLocks noChangeArrowheads="1" noChangeShapeType="1" noTextEdit="1"/>
          </p:cNvSpPr>
          <p:nvPr/>
        </p:nvSpPr>
        <p:spPr bwMode="auto">
          <a:xfrm>
            <a:off x="6529387" y="2800350"/>
            <a:ext cx="13430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BD7B5"/>
                </a:solidFill>
                <a:latin typeface="Arial Black"/>
              </a:rPr>
              <a:t>m o y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1348</TotalTime>
  <Words>1004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Calisto MT</vt:lpstr>
      <vt:lpstr>Gill Sans MT</vt:lpstr>
      <vt:lpstr>Verdana</vt:lpstr>
      <vt:lpstr>Wingdings</vt:lpstr>
      <vt:lpstr>Wingdings 2</vt:lpstr>
      <vt:lpstr>Solstice</vt:lpstr>
      <vt:lpstr>PowerPoint Presentation</vt:lpstr>
      <vt:lpstr> The Search for Meaning &amp; Understanding</vt:lpstr>
      <vt:lpstr>What Does“Supernatural” Mean?</vt:lpstr>
      <vt:lpstr>Four Types of Evolution</vt:lpstr>
      <vt:lpstr>What is Evolution?</vt:lpstr>
      <vt:lpstr>Misconception One:</vt:lpstr>
      <vt:lpstr>It’s “not just a theory” so what is a theory? </vt:lpstr>
      <vt:lpstr>Misconception Two:</vt:lpstr>
      <vt:lpstr>PowerPoint Presentation</vt:lpstr>
      <vt:lpstr>Misconception Three:</vt:lpstr>
      <vt:lpstr>The First Amendment of the U.S. Constitution</vt:lpstr>
      <vt:lpstr>Theory of Evolution  as a Scientific Explanation</vt:lpstr>
      <vt:lpstr>The Scientific Method of Problem Solving</vt:lpstr>
      <vt:lpstr>Hypotheses</vt:lpstr>
      <vt:lpstr>Hypothesis to Theory </vt:lpstr>
      <vt:lpstr>The nature of scientific explanations</vt:lpstr>
      <vt:lpstr>Theory of Evolution as a Scientific Explanation</vt:lpstr>
      <vt:lpstr>What makes Creationism Unscientific?</vt:lpstr>
      <vt:lpstr>Critical Thinking</vt:lpstr>
      <vt:lpstr>Towards an Evolutionary Worldview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Misconception One:</dc:title>
  <dc:creator>Rachel Mitchell</dc:creator>
  <cp:lastModifiedBy>Rachel K. Mitchell</cp:lastModifiedBy>
  <cp:revision>44</cp:revision>
  <cp:lastPrinted>2016-12-29T21:39:48Z</cp:lastPrinted>
  <dcterms:created xsi:type="dcterms:W3CDTF">2005-02-22T23:31:47Z</dcterms:created>
  <dcterms:modified xsi:type="dcterms:W3CDTF">2017-02-01T01:31:13Z</dcterms:modified>
</cp:coreProperties>
</file>