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handoutMasterIdLst>
    <p:handoutMasterId r:id="rId24"/>
  </p:handoutMasterIdLst>
  <p:sldIdLst>
    <p:sldId id="256" r:id="rId2"/>
    <p:sldId id="257" r:id="rId3"/>
    <p:sldId id="275" r:id="rId4"/>
    <p:sldId id="258" r:id="rId5"/>
    <p:sldId id="259" r:id="rId6"/>
    <p:sldId id="260" r:id="rId7"/>
    <p:sldId id="276" r:id="rId8"/>
    <p:sldId id="261" r:id="rId9"/>
    <p:sldId id="266" r:id="rId10"/>
    <p:sldId id="281" r:id="rId11"/>
    <p:sldId id="264" r:id="rId12"/>
    <p:sldId id="268" r:id="rId13"/>
    <p:sldId id="273" r:id="rId14"/>
    <p:sldId id="269" r:id="rId15"/>
    <p:sldId id="274" r:id="rId16"/>
    <p:sldId id="270" r:id="rId17"/>
    <p:sldId id="280" r:id="rId18"/>
    <p:sldId id="271" r:id="rId19"/>
    <p:sldId id="272" r:id="rId20"/>
    <p:sldId id="279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8B4471-7F54-4B32-B17C-F7F57B196AF3}" type="datetimeFigureOut">
              <a:rPr lang="en-US" altLang="en-US"/>
              <a:pPr/>
              <a:t>9/26/2016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F682C2-F12E-4B27-8103-EEF568C34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902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27D5D-A788-4A40-84FB-D16DDBD03B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619848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633C1-10C2-4EF7-98A8-0346DEE6F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205283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D4B7B-424B-414F-8F1C-2AED590E3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285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3F247-674B-496F-AD4A-D0453DE90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53115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33752-5506-45DE-A536-0363AB59F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608600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FE8F0-B0BD-4380-8370-2224B3952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782900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F4667-169D-4EF6-9D2D-B7F2F51B0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4888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DBC8D-D447-4662-A4FD-3CEAFCFB4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652202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8337-D149-45BC-B06D-EF5ED0A5F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083465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2B9FF-78D7-4501-9147-220D77118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46035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475BF-7588-4DCB-95F5-C706CA7BA8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12777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C86E1D0-EC01-48B8-B319-E425DCB1FD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epigenetics/intro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smtClean="0"/>
              <a:t>No podría responder a dos preguntas Darwin</a:t>
            </a:r>
          </a:p>
        </p:txBody>
      </p:sp>
      <p:sp>
        <p:nvSpPr>
          <p:cNvPr id="205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smtClean="0"/>
              <a:t>¿Cuál fue la fuente de variación?</a:t>
            </a:r>
          </a:p>
          <a:p>
            <a:r>
              <a:rPr lang="es-ES" altLang="en-US" smtClean="0"/>
              <a:t>¿De dónde vienen estos rasgos (distinguiendo características físico/mental)?</a:t>
            </a:r>
            <a:endParaRPr lang="en-US" altLang="en-US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dirty="0" smtClean="0"/>
              <a:t>¿Dónde se localizan los Genes?</a:t>
            </a:r>
            <a:endParaRPr lang="en-US" alt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386840"/>
            <a:ext cx="4038600" cy="5318760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Almacenada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los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cromosomas</a:t>
            </a:r>
            <a:endParaRPr lang="en-US" altLang="en-US" sz="2800" dirty="0" smtClean="0"/>
          </a:p>
          <a:p>
            <a:pPr marL="0" indent="0" eaLnBrk="1" hangingPunct="1">
              <a:buNone/>
            </a:pPr>
            <a:r>
              <a:rPr lang="en-US" altLang="en-US" sz="3200" dirty="0" err="1" smtClean="0">
                <a:solidFill>
                  <a:srgbClr val="00B0F0"/>
                </a:solidFill>
              </a:rPr>
              <a:t>Cromosomas</a:t>
            </a:r>
            <a:r>
              <a:rPr lang="en-US" altLang="en-US" sz="3200" dirty="0" smtClean="0">
                <a:solidFill>
                  <a:srgbClr val="00B0F0"/>
                </a:solidFill>
              </a:rPr>
              <a:t> son</a:t>
            </a:r>
            <a:r>
              <a:rPr lang="en-US" altLang="en-US" sz="3200" dirty="0" smtClean="0"/>
              <a:t>:</a:t>
            </a:r>
            <a:endParaRPr lang="en-US" altLang="en-US" sz="3200" dirty="0" smtClean="0"/>
          </a:p>
          <a:p>
            <a:pPr eaLnBrk="1" hangingPunct="1"/>
            <a:r>
              <a:rPr lang="es-ES" altLang="en-US" sz="2400" dirty="0" smtClean="0"/>
              <a:t>Filamentos en espiral de las moléculas de ADN</a:t>
            </a:r>
          </a:p>
          <a:p>
            <a:pPr eaLnBrk="1" hangingPunct="1"/>
            <a:r>
              <a:rPr lang="es-ES" altLang="en-US" sz="2400" dirty="0" smtClean="0"/>
              <a:t>Llevar información genética y las instrucciones </a:t>
            </a:r>
            <a:r>
              <a:rPr lang="es-ES" altLang="en-US" sz="2400" smtClean="0"/>
              <a:t>para la actividad genética y celular</a:t>
            </a:r>
            <a:endParaRPr lang="es-ES" altLang="en-US" sz="2400" dirty="0" smtClean="0"/>
          </a:p>
          <a:p>
            <a:pPr eaLnBrk="1" hangingPunct="1"/>
            <a:r>
              <a:rPr lang="es-ES" altLang="en-US" dirty="0" smtClean="0"/>
              <a:t>Encontrado en el núcleo de la célula</a:t>
            </a:r>
            <a:endParaRPr lang="en-US" altLang="en-US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2133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8" name="Picture 4" descr="2912DF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t="8975" r="9991"/>
          <a:stretch>
            <a:fillRect/>
          </a:stretch>
        </p:blipFill>
        <p:spPr bwMode="auto">
          <a:xfrm>
            <a:off x="4356735" y="1905000"/>
            <a:ext cx="4787265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8026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AND Molécula</a:t>
            </a:r>
          </a:p>
        </p:txBody>
      </p:sp>
      <p:sp>
        <p:nvSpPr>
          <p:cNvPr id="1331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Compuesto por cuatro </a:t>
            </a:r>
          </a:p>
          <a:p>
            <a:pPr>
              <a:buFont typeface="Arial" pitchFamily="34" charset="0"/>
              <a:buNone/>
            </a:pPr>
            <a:r>
              <a:rPr lang="en-US" altLang="en-US" smtClean="0"/>
              <a:t>bases químicas: </a:t>
            </a:r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r>
              <a:rPr lang="en-US" altLang="en-US" smtClean="0"/>
              <a:t>Adenine (A)</a:t>
            </a:r>
          </a:p>
          <a:p>
            <a:pPr>
              <a:buFont typeface="Wingdings" pitchFamily="2" charset="2"/>
              <a:buNone/>
            </a:pPr>
            <a:r>
              <a:rPr lang="en-US" altLang="en-US" smtClean="0"/>
              <a:t>Thymine (T)</a:t>
            </a:r>
          </a:p>
          <a:p>
            <a:pPr>
              <a:buFont typeface="Wingdings" pitchFamily="2" charset="2"/>
              <a:buNone/>
            </a:pPr>
            <a:r>
              <a:rPr lang="en-US" altLang="en-US" smtClean="0"/>
              <a:t>Cytosine (C)</a:t>
            </a:r>
          </a:p>
          <a:p>
            <a:pPr>
              <a:buFont typeface="Wingdings" pitchFamily="2" charset="2"/>
              <a:buNone/>
            </a:pPr>
            <a:r>
              <a:rPr lang="en-US" altLang="en-US" smtClean="0"/>
              <a:t>Guanine (G)</a:t>
            </a:r>
          </a:p>
        </p:txBody>
      </p:sp>
      <p:pic>
        <p:nvPicPr>
          <p:cNvPr id="13315" name="Picture 4" descr="scan0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6263"/>
            <a:ext cx="2239963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234473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 smtClean="0"/>
              <a:t>Función del ADN: hacer proteínas</a:t>
            </a:r>
            <a:endParaRPr lang="en-US" altLang="en-US" sz="4000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smtClean="0"/>
              <a:t>Grupo de bases para formar un codón</a:t>
            </a:r>
          </a:p>
          <a:p>
            <a:r>
              <a:rPr lang="es-ES" altLang="en-US" smtClean="0"/>
              <a:t>Cada codón (word) crea un aminoácido específico</a:t>
            </a:r>
            <a:endParaRPr lang="en-US" altLang="en-US" smtClean="0"/>
          </a:p>
        </p:txBody>
      </p:sp>
      <p:pic>
        <p:nvPicPr>
          <p:cNvPr id="14339" name="Picture 4" descr="BA47226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10036" r="57216" b="44981"/>
          <a:stretch>
            <a:fillRect/>
          </a:stretch>
        </p:blipFill>
        <p:spPr bwMode="auto">
          <a:xfrm>
            <a:off x="5883275" y="3048000"/>
            <a:ext cx="228917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Haciendo </a:t>
            </a:r>
            <a:r>
              <a:rPr lang="es-ES" altLang="en-US" smtClean="0"/>
              <a:t>proteínas,</a:t>
            </a:r>
            <a:r>
              <a:rPr lang="en-US" altLang="en-US" smtClean="0"/>
              <a:t> Cont.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smtClean="0"/>
              <a:t>Una cadena de aminoácidos (frase) produce una proteína específica</a:t>
            </a:r>
          </a:p>
          <a:p>
            <a:r>
              <a:rPr lang="es-ES" altLang="en-US" smtClean="0"/>
              <a:t>Proteínas determinan cómo lucirá un organismo</a:t>
            </a:r>
            <a:endParaRPr lang="en-US" altLang="en-US" smtClean="0"/>
          </a:p>
        </p:txBody>
      </p:sp>
      <p:pic>
        <p:nvPicPr>
          <p:cNvPr id="15363" name="Picture 4" descr="BA4722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t="77071" r="62837" b="3003"/>
          <a:stretch>
            <a:fillRect/>
          </a:stretch>
        </p:blipFill>
        <p:spPr bwMode="auto">
          <a:xfrm>
            <a:off x="1524000" y="3962400"/>
            <a:ext cx="3475038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BA47226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14565" r="57216" b="47360"/>
          <a:stretch>
            <a:fillRect/>
          </a:stretch>
        </p:blipFill>
        <p:spPr bwMode="auto">
          <a:xfrm>
            <a:off x="5638800" y="3568700"/>
            <a:ext cx="228917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Función del ADN: replicación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smtClean="0"/>
              <a:t>Para transmitirse de generación en generación, cada célula debe contener toda la información genética para construir &amp; mantener células</a:t>
            </a:r>
            <a:endParaRPr lang="en-US" altLang="en-US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DNA Replication</a:t>
            </a:r>
          </a:p>
        </p:txBody>
      </p:sp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381000"/>
            <a:ext cx="1571625" cy="5943600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822325"/>
          </a:xfrm>
        </p:spPr>
        <p:txBody>
          <a:bodyPr/>
          <a:lstStyle/>
          <a:p>
            <a:r>
              <a:rPr lang="en-US" altLang="en-US" smtClean="0"/>
              <a:t>Mitosis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410200"/>
          </a:xfrm>
        </p:spPr>
        <p:txBody>
          <a:bodyPr/>
          <a:lstStyle/>
          <a:p>
            <a:r>
              <a:rPr lang="es-ES" altLang="en-US" sz="2800" smtClean="0"/>
              <a:t>División &amp; de la replicación de las células somáticas de (regulares) (Ex: células de la piel, las células de hueso)</a:t>
            </a:r>
          </a:p>
          <a:p>
            <a:r>
              <a:rPr lang="es-ES" altLang="en-US" sz="2800" smtClean="0"/>
              <a:t>Las células somáticas son diploides (contienen 2 cromosomas)</a:t>
            </a:r>
            <a:endParaRPr lang="en-US" altLang="en-US" smtClean="0"/>
          </a:p>
        </p:txBody>
      </p:sp>
      <p:sp>
        <p:nvSpPr>
          <p:cNvPr id="18435" name="Flowchart: Connector 7"/>
          <p:cNvSpPr>
            <a:spLocks noChangeArrowheads="1"/>
          </p:cNvSpPr>
          <p:nvPr/>
        </p:nvSpPr>
        <p:spPr bwMode="auto">
          <a:xfrm>
            <a:off x="3886200" y="3048000"/>
            <a:ext cx="914400" cy="914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46</a:t>
            </a:r>
          </a:p>
        </p:txBody>
      </p:sp>
      <p:sp>
        <p:nvSpPr>
          <p:cNvPr id="18436" name="Flowchart: Connector 8"/>
          <p:cNvSpPr>
            <a:spLocks noChangeArrowheads="1"/>
          </p:cNvSpPr>
          <p:nvPr/>
        </p:nvSpPr>
        <p:spPr bwMode="auto">
          <a:xfrm>
            <a:off x="3352800" y="4191000"/>
            <a:ext cx="549275" cy="5492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46</a:t>
            </a:r>
          </a:p>
        </p:txBody>
      </p:sp>
      <p:sp>
        <p:nvSpPr>
          <p:cNvPr id="18437" name="Flowchart: Connector 9"/>
          <p:cNvSpPr>
            <a:spLocks noChangeArrowheads="1"/>
          </p:cNvSpPr>
          <p:nvPr/>
        </p:nvSpPr>
        <p:spPr bwMode="auto">
          <a:xfrm>
            <a:off x="4953000" y="4191000"/>
            <a:ext cx="549275" cy="5492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46</a:t>
            </a:r>
          </a:p>
        </p:txBody>
      </p:sp>
      <p:sp>
        <p:nvSpPr>
          <p:cNvPr id="18438" name="Flowchart: Connector 10"/>
          <p:cNvSpPr>
            <a:spLocks noChangeArrowheads="1"/>
          </p:cNvSpPr>
          <p:nvPr/>
        </p:nvSpPr>
        <p:spPr bwMode="auto">
          <a:xfrm>
            <a:off x="2590800" y="5257800"/>
            <a:ext cx="549275" cy="5492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46</a:t>
            </a:r>
          </a:p>
        </p:txBody>
      </p:sp>
      <p:sp>
        <p:nvSpPr>
          <p:cNvPr id="18439" name="Flowchart: Connector 11"/>
          <p:cNvSpPr>
            <a:spLocks noChangeArrowheads="1"/>
          </p:cNvSpPr>
          <p:nvPr/>
        </p:nvSpPr>
        <p:spPr bwMode="auto">
          <a:xfrm>
            <a:off x="3581400" y="5257800"/>
            <a:ext cx="549275" cy="5492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46</a:t>
            </a:r>
          </a:p>
        </p:txBody>
      </p:sp>
      <p:sp>
        <p:nvSpPr>
          <p:cNvPr id="18440" name="Flowchart: Connector 12"/>
          <p:cNvSpPr>
            <a:spLocks noChangeArrowheads="1"/>
          </p:cNvSpPr>
          <p:nvPr/>
        </p:nvSpPr>
        <p:spPr bwMode="auto">
          <a:xfrm>
            <a:off x="4572000" y="5257800"/>
            <a:ext cx="549275" cy="5492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46</a:t>
            </a:r>
          </a:p>
        </p:txBody>
      </p:sp>
      <p:sp>
        <p:nvSpPr>
          <p:cNvPr id="18441" name="Flowchart: Connector 13"/>
          <p:cNvSpPr>
            <a:spLocks noChangeArrowheads="1"/>
          </p:cNvSpPr>
          <p:nvPr/>
        </p:nvSpPr>
        <p:spPr bwMode="auto">
          <a:xfrm>
            <a:off x="5562600" y="5257800"/>
            <a:ext cx="549275" cy="5492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46</a:t>
            </a:r>
          </a:p>
        </p:txBody>
      </p:sp>
      <p:cxnSp>
        <p:nvCxnSpPr>
          <p:cNvPr id="18442" name="Straight Arrow Connector 15"/>
          <p:cNvCxnSpPr>
            <a:cxnSpLocks noChangeShapeType="1"/>
          </p:cNvCxnSpPr>
          <p:nvPr/>
        </p:nvCxnSpPr>
        <p:spPr bwMode="auto">
          <a:xfrm rot="5400000">
            <a:off x="3802062" y="3970338"/>
            <a:ext cx="309563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3" name="Straight Arrow Connector 18"/>
          <p:cNvCxnSpPr>
            <a:cxnSpLocks noChangeShapeType="1"/>
          </p:cNvCxnSpPr>
          <p:nvPr/>
        </p:nvCxnSpPr>
        <p:spPr bwMode="auto">
          <a:xfrm rot="16200000" flipH="1">
            <a:off x="4686300" y="40005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Straight Arrow Connector 20"/>
          <p:cNvCxnSpPr>
            <a:cxnSpLocks noChangeShapeType="1"/>
          </p:cNvCxnSpPr>
          <p:nvPr/>
        </p:nvCxnSpPr>
        <p:spPr bwMode="auto">
          <a:xfrm rot="5400000">
            <a:off x="3048000" y="4800600"/>
            <a:ext cx="381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Straight Arrow Connector 22"/>
          <p:cNvCxnSpPr>
            <a:cxnSpLocks noChangeShapeType="1"/>
          </p:cNvCxnSpPr>
          <p:nvPr/>
        </p:nvCxnSpPr>
        <p:spPr bwMode="auto">
          <a:xfrm rot="5400000">
            <a:off x="3505201" y="5029200"/>
            <a:ext cx="4572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Straight Arrow Connector 24"/>
          <p:cNvCxnSpPr>
            <a:cxnSpLocks noChangeShapeType="1"/>
          </p:cNvCxnSpPr>
          <p:nvPr/>
        </p:nvCxnSpPr>
        <p:spPr bwMode="auto">
          <a:xfrm rot="5400000">
            <a:off x="4838700" y="4914900"/>
            <a:ext cx="3810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Straight Arrow Connector 26"/>
          <p:cNvCxnSpPr>
            <a:cxnSpLocks noChangeShapeType="1"/>
          </p:cNvCxnSpPr>
          <p:nvPr/>
        </p:nvCxnSpPr>
        <p:spPr bwMode="auto">
          <a:xfrm rot="16200000" flipH="1">
            <a:off x="5448300" y="4838700"/>
            <a:ext cx="381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669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Meiosis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334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Production of </a:t>
            </a:r>
            <a:r>
              <a:rPr lang="en-US" altLang="en-US" dirty="0" smtClean="0">
                <a:solidFill>
                  <a:srgbClr val="00B0F0"/>
                </a:solidFill>
              </a:rPr>
              <a:t>reproductive cells (</a:t>
            </a:r>
            <a:r>
              <a:rPr lang="en-US" altLang="en-US" b="1" i="1" dirty="0" smtClean="0">
                <a:solidFill>
                  <a:srgbClr val="00B0F0"/>
                </a:solidFill>
              </a:rPr>
              <a:t>gametes</a:t>
            </a:r>
            <a:r>
              <a:rPr lang="en-US" altLang="en-US" dirty="0" smtClean="0">
                <a:solidFill>
                  <a:srgbClr val="00B0F0"/>
                </a:solidFill>
              </a:rPr>
              <a:t>)</a:t>
            </a:r>
          </a:p>
          <a:p>
            <a:pPr lvl="1" eaLnBrk="1" hangingPunct="1"/>
            <a:r>
              <a:rPr lang="en-US" altLang="en-US" dirty="0" smtClean="0"/>
              <a:t>Sperm in males; Eggs in females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pic>
        <p:nvPicPr>
          <p:cNvPr id="20484" name="Picture 3" descr="scan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30638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sc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" y="3657599"/>
            <a:ext cx="327342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3675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762000"/>
          </a:xfrm>
        </p:spPr>
        <p:txBody>
          <a:bodyPr/>
          <a:lstStyle/>
          <a:p>
            <a:r>
              <a:rPr lang="en-US" altLang="en-US" smtClean="0"/>
              <a:t>Meiosis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715000"/>
          </a:xfrm>
        </p:spPr>
        <p:txBody>
          <a:bodyPr/>
          <a:lstStyle/>
          <a:p>
            <a:r>
              <a:rPr lang="es-ES" altLang="en-US" sz="2800" dirty="0" smtClean="0"/>
              <a:t>Producción de </a:t>
            </a:r>
            <a:r>
              <a:rPr lang="es-ES" altLang="en-US" sz="2800" b="1" dirty="0" smtClean="0"/>
              <a:t>células reproductivas (</a:t>
            </a:r>
            <a:r>
              <a:rPr lang="es-ES" altLang="en-US" sz="2800" b="1" i="1" dirty="0" smtClean="0"/>
              <a:t>gametos</a:t>
            </a:r>
            <a:r>
              <a:rPr lang="es-ES" altLang="en-US" sz="2800" b="1" dirty="0" smtClean="0"/>
              <a:t>)</a:t>
            </a:r>
          </a:p>
          <a:p>
            <a:pPr lvl="1"/>
            <a:r>
              <a:rPr lang="es-ES" altLang="en-US" dirty="0" smtClean="0"/>
              <a:t>Esperma en los hombres; Huevos en las hembras</a:t>
            </a:r>
          </a:p>
          <a:p>
            <a:pPr eaLnBrk="1" hangingPunct="1"/>
            <a:r>
              <a:rPr lang="es-ES" altLang="en-US" sz="2800" dirty="0" smtClean="0"/>
              <a:t>Gametos son haploides (tienen solo 1 cromosoma; es decir, contienen </a:t>
            </a:r>
            <a:r>
              <a:rPr lang="es-ES" altLang="en-US" sz="2800" b="1" i="1" dirty="0" smtClean="0"/>
              <a:t>la mitad </a:t>
            </a:r>
            <a:r>
              <a:rPr lang="es-ES" altLang="en-US" sz="2800" dirty="0" smtClean="0"/>
              <a:t>de información genética del individuo)</a:t>
            </a:r>
            <a:endParaRPr lang="en-US" altLang="en-US" sz="2800" dirty="0" smtClean="0"/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</p:txBody>
      </p:sp>
      <p:pic>
        <p:nvPicPr>
          <p:cNvPr id="19459" name="Picture 3" descr="scan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733800"/>
            <a:ext cx="30638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sc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327342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Recombinación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smtClean="0"/>
              <a:t>Nuevas combinaciones genéticas como resultado de la reproducción sexual = variación</a:t>
            </a:r>
            <a:endParaRPr lang="en-US" altLang="en-US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20483" name="Picture 3" descr="scan0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/>
          <a:stretch>
            <a:fillRect/>
          </a:stretch>
        </p:blipFill>
        <p:spPr bwMode="auto">
          <a:xfrm>
            <a:off x="1905000" y="3352800"/>
            <a:ext cx="50450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Gregor Mendel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mtClean="0"/>
              <a:t>Monje austríaco que experimentó con plantas de guisante de jardín común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Producido híbridos = descendencia de ascendencia mixta</a:t>
            </a:r>
          </a:p>
          <a:p>
            <a:pPr>
              <a:lnSpc>
                <a:spcPct val="90000"/>
              </a:lnSpc>
            </a:pPr>
            <a:r>
              <a:rPr lang="es-ES" altLang="en-US" smtClean="0"/>
              <a:t>Seleccionado cuidadosamente las plantas que se produjo en sólo dos variedades (ya sea alto o corto; flores blancos o rojos, verdes o amarillos semillas – no hay formas intermedias)</a:t>
            </a:r>
            <a:endParaRPr lang="en-US" altLang="en-US" smtClean="0"/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r="11925" b="30614"/>
          <a:stretch>
            <a:fillRect/>
          </a:stretch>
        </p:blipFill>
        <p:spPr bwMode="auto">
          <a:xfrm>
            <a:off x="6831013" y="288925"/>
            <a:ext cx="17732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Epigenome &amp; Epigenetics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r>
              <a:rPr lang="es-ES" sz="2800" dirty="0" smtClean="0"/>
              <a:t>Nuevas comprensiones del ADN, funciones de los genes y la expresión génica</a:t>
            </a:r>
          </a:p>
          <a:p>
            <a:r>
              <a:rPr lang="es-ES" sz="2800" dirty="0" smtClean="0"/>
              <a:t>Mucho más variables implicadas en conseguir del genotipo al fenotipo</a:t>
            </a:r>
          </a:p>
          <a:p>
            <a:r>
              <a:rPr lang="es-ES" sz="2800" dirty="0" smtClean="0"/>
              <a:t>Variación en los genes se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s-ES" sz="2400" dirty="0" smtClean="0"/>
              <a:t>Genes estructurales (estructura de las proteínas dirigidas por el ADN) y el genes de control</a:t>
            </a:r>
          </a:p>
          <a:p>
            <a:r>
              <a:rPr lang="es-ES" sz="2800" dirty="0" smtClean="0"/>
              <a:t>G</a:t>
            </a:r>
            <a:r>
              <a:rPr lang="es-ES" sz="2800" dirty="0" smtClean="0"/>
              <a:t>enes son parte de los “</a:t>
            </a:r>
            <a:r>
              <a:rPr lang="es-ES" sz="2800" dirty="0" err="1" smtClean="0"/>
              <a:t>network</a:t>
            </a:r>
            <a:r>
              <a:rPr lang="es-ES" sz="2800" dirty="0" smtClean="0"/>
              <a:t>” más flexible</a:t>
            </a:r>
          </a:p>
          <a:p>
            <a:pPr lvl="1"/>
            <a:r>
              <a:rPr lang="es-ES" sz="2000" dirty="0" smtClean="0"/>
              <a:t>Posición de los cromosomas en el núcleo afectan la actividad de los genes y la expresión</a:t>
            </a:r>
          </a:p>
          <a:p>
            <a:pPr lvl="1"/>
            <a:r>
              <a:rPr lang="es-ES" sz="2400" dirty="0" smtClean="0"/>
              <a:t>Genes responden a condiciones/experiencias en nuestras vidas</a:t>
            </a:r>
          </a:p>
          <a:p>
            <a:r>
              <a:rPr lang="en-US" sz="2800" dirty="0" err="1" smtClean="0"/>
              <a:t>Flexibilidad</a:t>
            </a:r>
            <a:r>
              <a:rPr lang="en-US" sz="2800" dirty="0" smtClean="0"/>
              <a:t> </a:t>
            </a:r>
            <a:r>
              <a:rPr lang="en-US" sz="2800" dirty="0" smtClean="0"/>
              <a:t>= </a:t>
            </a:r>
            <a:r>
              <a:rPr lang="en-US" sz="2800" dirty="0" err="1" smtClean="0"/>
              <a:t>supervivencia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07149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algn="r"/>
            <a:r>
              <a:rPr lang="en-US" dirty="0" smtClean="0"/>
              <a:t>El</a:t>
            </a:r>
            <a:r>
              <a:rPr lang="en-US" dirty="0" smtClean="0"/>
              <a:t> </a:t>
            </a:r>
            <a:r>
              <a:rPr lang="en-US" dirty="0" smtClean="0"/>
              <a:t>Epigenome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201247" cy="658368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81400" y="990600"/>
            <a:ext cx="5410200" cy="5715000"/>
          </a:xfrm>
        </p:spPr>
        <p:txBody>
          <a:bodyPr/>
          <a:lstStyle/>
          <a:p>
            <a:r>
              <a:rPr lang="es-ES" sz="2400" dirty="0" smtClean="0"/>
              <a:t>Significa "por encima o sobre" los genes</a:t>
            </a:r>
          </a:p>
          <a:p>
            <a:r>
              <a:rPr lang="es-ES" sz="2400" dirty="0" smtClean="0"/>
              <a:t>ADN se envuelve alrededor de las histonas</a:t>
            </a:r>
          </a:p>
          <a:p>
            <a:pPr lvl="1"/>
            <a:r>
              <a:rPr lang="es-ES" sz="1800" dirty="0" smtClean="0"/>
              <a:t>Para activarse, debe desenrollarse de un gen de las histonas</a:t>
            </a:r>
          </a:p>
          <a:p>
            <a:pPr lvl="1"/>
            <a:r>
              <a:rPr lang="es-ES" sz="1800" dirty="0" smtClean="0"/>
              <a:t>Diferentes experiencias traen nuevos productos químicos en la célula que cambia el ambiente químico</a:t>
            </a:r>
          </a:p>
          <a:p>
            <a:r>
              <a:rPr lang="en-US" sz="2000" dirty="0" err="1" smtClean="0">
                <a:ea typeface="ＭＳ Ｐゴシック" pitchFamily="34" charset="-128"/>
              </a:rPr>
              <a:t>Marcadores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químicos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actúan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como</a:t>
            </a:r>
            <a:r>
              <a:rPr lang="en-US" sz="2000" dirty="0" smtClean="0">
                <a:ea typeface="ＭＳ Ｐゴシック" pitchFamily="34" charset="-128"/>
              </a:rPr>
              <a:t> "</a:t>
            </a:r>
            <a:r>
              <a:rPr lang="en-US" sz="2000" dirty="0" err="1" smtClean="0">
                <a:ea typeface="ＭＳ Ｐゴシック" pitchFamily="34" charset="-128"/>
              </a:rPr>
              <a:t>encendido</a:t>
            </a:r>
            <a:r>
              <a:rPr lang="en-US" sz="2000" dirty="0" smtClean="0">
                <a:ea typeface="ＭＳ Ｐゴシック" pitchFamily="34" charset="-128"/>
              </a:rPr>
              <a:t>/</a:t>
            </a:r>
            <a:r>
              <a:rPr lang="en-US" sz="2000" dirty="0" err="1" smtClean="0">
                <a:ea typeface="ＭＳ Ｐゴシック" pitchFamily="34" charset="-128"/>
              </a:rPr>
              <a:t>apagado</a:t>
            </a:r>
            <a:r>
              <a:rPr lang="en-US" sz="2000" dirty="0" smtClean="0">
                <a:ea typeface="ＭＳ Ｐゴシック" pitchFamily="34" charset="-128"/>
              </a:rPr>
              <a:t> de </a:t>
            </a:r>
            <a:r>
              <a:rPr lang="en-US" sz="2000" dirty="0" err="1" smtClean="0">
                <a:ea typeface="ＭＳ Ｐゴシック" pitchFamily="34" charset="-128"/>
              </a:rPr>
              <a:t>interruptores</a:t>
            </a:r>
            <a:r>
              <a:rPr lang="en-US" sz="2000" dirty="0" smtClean="0">
                <a:ea typeface="ＭＳ Ｐゴシック" pitchFamily="34" charset="-128"/>
              </a:rPr>
              <a:t>”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s-ES" sz="2000" dirty="0" smtClean="0">
                <a:ea typeface="ＭＳ Ｐゴシック" pitchFamily="34" charset="-128"/>
              </a:rPr>
              <a:t>Genes que necesite instrucciones sobre qué hacer y donde y cuando hacerlo</a:t>
            </a:r>
          </a:p>
          <a:p>
            <a:r>
              <a:rPr lang="es-ES" sz="2400" dirty="0" smtClean="0">
                <a:ea typeface="ＭＳ Ｐゴシック" pitchFamily="34" charset="-128"/>
              </a:rPr>
              <a:t>Cambios expresión/actividad de los genes, pero no el ADN propio</a:t>
            </a:r>
          </a:p>
          <a:p>
            <a:r>
              <a:rPr lang="en-US" sz="1800" dirty="0" smtClean="0">
                <a:ea typeface="ＭＳ Ｐゴシック" pitchFamily="34" charset="-128"/>
              </a:rPr>
              <a:t>    </a:t>
            </a:r>
            <a:r>
              <a:rPr lang="en-US" sz="2400" dirty="0">
                <a:ea typeface="ＭＳ Ｐゴシック" pitchFamily="34" charset="-128"/>
                <a:hlinkClick r:id="rId3"/>
              </a:rPr>
              <a:t>The Epigenome</a:t>
            </a:r>
            <a:endParaRPr lang="en-US" sz="2400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586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Lecciones</a:t>
            </a:r>
            <a:r>
              <a:rPr lang="en-US" dirty="0" smtClean="0">
                <a:ea typeface="ＭＳ Ｐゴシック" pitchFamily="34" charset="-128"/>
              </a:rPr>
              <a:t> del </a:t>
            </a:r>
            <a:r>
              <a:rPr lang="en-US" dirty="0" err="1" smtClean="0">
                <a:ea typeface="ＭＳ Ｐゴシック" pitchFamily="34" charset="-128"/>
              </a:rPr>
              <a:t>epigenoma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10600" cy="5791200"/>
          </a:xfrm>
        </p:spPr>
        <p:txBody>
          <a:bodyPr/>
          <a:lstStyle/>
          <a:p>
            <a:r>
              <a:rPr lang="es-ES" sz="2800" dirty="0" smtClean="0">
                <a:ea typeface="ＭＳ Ｐゴシック" pitchFamily="34" charset="-128"/>
              </a:rPr>
              <a:t>Los genes tienen mucho más flexibilidad (capacidad para modificar para bien o para mal) que previamente pensado </a:t>
            </a:r>
          </a:p>
          <a:p>
            <a:r>
              <a:rPr lang="es-ES" sz="2800" dirty="0" smtClean="0">
                <a:ea typeface="ＭＳ Ｐゴシック" pitchFamily="34" charset="-128"/>
              </a:rPr>
              <a:t>este entradas directamente al medio ambiente de flexibilidad responde basado en experiencias de la gente, </a:t>
            </a:r>
          </a:p>
          <a:p>
            <a:pPr lvl="1"/>
            <a:r>
              <a:rPr lang="es-ES" sz="2400" dirty="0" smtClean="0">
                <a:ea typeface="ＭＳ Ｐゴシック" pitchFamily="34" charset="-128"/>
              </a:rPr>
              <a:t>estrés, exposición a productos químicos tóxicos, dieta, etc. ocurren durante la vida de un individuo y pueden afectar la descendencia y las generaciones futuras </a:t>
            </a:r>
          </a:p>
          <a:p>
            <a:pPr marL="57150" indent="0">
              <a:buNone/>
            </a:pPr>
            <a:r>
              <a:rPr lang="es-ES" sz="2800" dirty="0" smtClean="0">
                <a:ea typeface="ＭＳ Ｐゴシック" pitchFamily="34" charset="-128"/>
              </a:rPr>
              <a:t>"</a:t>
            </a:r>
            <a:r>
              <a:rPr lang="es-ES" sz="2800" dirty="0" err="1" smtClean="0">
                <a:ea typeface="ＭＳ Ｐゴシック" pitchFamily="34" charset="-128"/>
              </a:rPr>
              <a:t>epigenética</a:t>
            </a:r>
            <a:r>
              <a:rPr lang="es-ES" sz="2800" dirty="0" smtClean="0">
                <a:ea typeface="ＭＳ Ｐゴシック" pitchFamily="34" charset="-128"/>
              </a:rPr>
              <a:t> está demostrando que tenemos alguna responsabilidad por la integridad de nuestro genoma" </a:t>
            </a:r>
          </a:p>
          <a:p>
            <a:pPr marL="57150" indent="0">
              <a:buNone/>
            </a:pPr>
            <a:r>
              <a:rPr lang="es-ES" sz="2800" dirty="0" smtClean="0">
                <a:ea typeface="ＭＳ Ｐゴシック" pitchFamily="34" charset="-128"/>
              </a:rPr>
              <a:t>que es , nuestros genes cambian nuestras vidas y nuestras vidas cambian nuestros genes...</a:t>
            </a:r>
            <a:endParaRPr lang="en-US" sz="2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23688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0_0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"/>
          <a:stretch>
            <a:fillRect/>
          </a:stretch>
        </p:blipFill>
        <p:spPr bwMode="auto">
          <a:xfrm>
            <a:off x="1828800" y="304800"/>
            <a:ext cx="230346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00_0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" b="1782"/>
          <a:stretch>
            <a:fillRect/>
          </a:stretch>
        </p:blipFill>
        <p:spPr bwMode="auto">
          <a:xfrm>
            <a:off x="4800600" y="304800"/>
            <a:ext cx="230346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95045" y="3440668"/>
            <a:ext cx="2018501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Arial Black"/>
                <a:ea typeface="+mn-ea"/>
              </a:rPr>
              <a:t>1st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+mn-ea"/>
              </a:rPr>
              <a:t> </a:t>
            </a:r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Arial Black"/>
                <a:ea typeface="+mn-ea"/>
              </a:rPr>
              <a:t>generation</a:t>
            </a:r>
          </a:p>
        </p:txBody>
      </p:sp>
      <p:pic>
        <p:nvPicPr>
          <p:cNvPr id="7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825875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844925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863975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90963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46735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546735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5430838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000_00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" b="1782"/>
          <a:stretch>
            <a:fillRect/>
          </a:stretch>
        </p:blipFill>
        <p:spPr bwMode="auto">
          <a:xfrm>
            <a:off x="6118225" y="5486400"/>
            <a:ext cx="7683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2"/>
          <p:cNvSpPr>
            <a:spLocks noChangeArrowheads="1" noChangeShapeType="1" noTextEdit="1"/>
          </p:cNvSpPr>
          <p:nvPr/>
        </p:nvSpPr>
        <p:spPr bwMode="auto">
          <a:xfrm>
            <a:off x="3352800" y="5029200"/>
            <a:ext cx="21145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Arial Black"/>
              </a:rPr>
              <a:t>2nd generation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3200" smtClean="0"/>
              <a:t>Observaciones de Mendel las leyes básicas de la herencia</a:t>
            </a:r>
            <a:endParaRPr lang="en-US" altLang="en-US" sz="32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altLang="en-US" smtClean="0"/>
              <a:t>Aparición de rasgos específicos se determina por</a:t>
            </a:r>
          </a:p>
          <a:p>
            <a:pPr>
              <a:lnSpc>
                <a:spcPct val="90000"/>
              </a:lnSpc>
            </a:pPr>
            <a:r>
              <a:rPr lang="es-ES" altLang="en-US" smtClean="0"/>
              <a:t>Herencia de genes de mamá &amp; dad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Individuo hereda un gen de cada padre para cada característica (2 genes por rasgo)</a:t>
            </a:r>
          </a:p>
          <a:p>
            <a:pPr>
              <a:lnSpc>
                <a:spcPct val="90000"/>
              </a:lnSpc>
            </a:pPr>
            <a:r>
              <a:rPr lang="es-ES" altLang="en-US" smtClean="0"/>
              <a:t>Variación particular de un rasgo puede no aparecer en cada generación; pueden aparecer en generaciones posteriores</a:t>
            </a:r>
            <a:endParaRPr lang="en-US" altLang="en-US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22325"/>
          </a:xfrm>
        </p:spPr>
        <p:txBody>
          <a:bodyPr/>
          <a:lstStyle/>
          <a:p>
            <a:r>
              <a:rPr lang="es-ES" altLang="en-US" smtClean="0"/>
              <a:t>Leyes de la herencia, Cont.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sz="2700" smtClean="0"/>
              <a:t>Genes pueden venir en diferentes versiones, llamadas alelos = forma diferente del mismo gen</a:t>
            </a:r>
          </a:p>
          <a:p>
            <a:pPr lvl="1"/>
            <a:r>
              <a:rPr lang="es-ES" altLang="en-US" sz="1800" smtClean="0"/>
              <a:t>Ejemplo: educación cívica/acuerdos son formas diferentes de Honda</a:t>
            </a:r>
          </a:p>
          <a:p>
            <a:r>
              <a:rPr lang="es-ES" altLang="en-US" sz="3100" smtClean="0"/>
              <a:t>Algunos alelos son dominantes (lo que significa que presentan, es decir, expresó, en el formulario físico)</a:t>
            </a:r>
          </a:p>
          <a:p>
            <a:r>
              <a:rPr lang="es-ES" altLang="en-US" sz="2700" smtClean="0"/>
              <a:t>Otros alelos son recesivos (es decir, no son necesariamente visibles en la apariencia, pero sigue presente en el gen)</a:t>
            </a:r>
            <a:endParaRPr lang="en-US" altLang="en-US" sz="270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mtClean="0"/>
              <a:t>Leyes de la herencia</a:t>
            </a:r>
            <a:r>
              <a:rPr lang="en-US" altLang="en-US" smtClean="0"/>
              <a:t>, Cont.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smtClean="0"/>
              <a:t>Cuando un alelo dominante &amp; recesivo están emparejadas, se expresa el dominante, se oculta el recesivos</a:t>
            </a:r>
          </a:p>
          <a:p>
            <a:r>
              <a:rPr lang="es-ES" altLang="en-US" smtClean="0"/>
              <a:t>Estos rasgos son monogénicas = significado el rasgo es controlado por un solo gen</a:t>
            </a:r>
          </a:p>
          <a:p>
            <a:pPr lvl="1"/>
            <a:r>
              <a:rPr lang="es-ES" altLang="en-US" smtClean="0"/>
              <a:t>Estos rasgos monogénicas aparecen en / o variación</a:t>
            </a:r>
          </a:p>
          <a:p>
            <a:r>
              <a:rPr lang="es-ES" altLang="en-US" smtClean="0"/>
              <a:t>Estos son rasgos de herencia simple</a:t>
            </a:r>
            <a:endParaRPr lang="en-US" altLang="en-US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00_0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"/>
          <a:stretch>
            <a:fillRect/>
          </a:stretch>
        </p:blipFill>
        <p:spPr bwMode="auto">
          <a:xfrm>
            <a:off x="1447800" y="152400"/>
            <a:ext cx="230346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000_0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" b="1782"/>
          <a:stretch>
            <a:fillRect/>
          </a:stretch>
        </p:blipFill>
        <p:spPr bwMode="auto">
          <a:xfrm>
            <a:off x="5410200" y="228600"/>
            <a:ext cx="230346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038600" y="1219200"/>
            <a:ext cx="1085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with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429000" y="3352800"/>
            <a:ext cx="20478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1st generation</a:t>
            </a:r>
          </a:p>
        </p:txBody>
      </p:sp>
      <p:pic>
        <p:nvPicPr>
          <p:cNvPr id="2056" name="Picture 8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0" y="5029200"/>
            <a:ext cx="21145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2nd generation</a:t>
            </a:r>
          </a:p>
        </p:txBody>
      </p:sp>
      <p:pic>
        <p:nvPicPr>
          <p:cNvPr id="2061" name="Picture 13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56260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000_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62600"/>
            <a:ext cx="7683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000_00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" b="1782"/>
          <a:stretch>
            <a:fillRect/>
          </a:stretch>
        </p:blipFill>
        <p:spPr bwMode="auto">
          <a:xfrm>
            <a:off x="6096000" y="5568950"/>
            <a:ext cx="7683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704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 Black"/>
              </a:rPr>
              <a:t>RR</a:t>
            </a:r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8153400" y="1524000"/>
            <a:ext cx="400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Arial Black"/>
              </a:rPr>
              <a:t>rr</a:t>
            </a: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1447800" y="4191000"/>
            <a:ext cx="2381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2743200" y="4191000"/>
            <a:ext cx="2381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</a:p>
        </p:txBody>
      </p:sp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>
            <a:off x="4114800" y="4191000"/>
            <a:ext cx="2381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</a:p>
        </p:txBody>
      </p:sp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>
            <a:off x="5715000" y="4191000"/>
            <a:ext cx="2381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>
            <a:off x="1219200" y="5867400"/>
            <a:ext cx="2381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</a:p>
        </p:txBody>
      </p:sp>
      <p:sp>
        <p:nvSpPr>
          <p:cNvPr id="2073" name="WordArt 25"/>
          <p:cNvSpPr>
            <a:spLocks noChangeArrowheads="1" noChangeShapeType="1" noTextEdit="1"/>
          </p:cNvSpPr>
          <p:nvPr/>
        </p:nvSpPr>
        <p:spPr bwMode="auto">
          <a:xfrm>
            <a:off x="2743200" y="5867400"/>
            <a:ext cx="2381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>
            <a:off x="4191000" y="5867400"/>
            <a:ext cx="2381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</a:p>
        </p:txBody>
      </p:sp>
      <p:sp>
        <p:nvSpPr>
          <p:cNvPr id="2075" name="WordArt 27"/>
          <p:cNvSpPr>
            <a:spLocks noChangeArrowheads="1" noChangeShapeType="1" noTextEdit="1"/>
          </p:cNvSpPr>
          <p:nvPr/>
        </p:nvSpPr>
        <p:spPr bwMode="auto">
          <a:xfrm>
            <a:off x="5715000" y="5943600"/>
            <a:ext cx="17145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rr</a:t>
            </a:r>
          </a:p>
        </p:txBody>
      </p:sp>
      <p:sp>
        <p:nvSpPr>
          <p:cNvPr id="2076" name="WordArt 28"/>
          <p:cNvSpPr>
            <a:spLocks noChangeArrowheads="1" noChangeShapeType="1" noTextEdit="1"/>
          </p:cNvSpPr>
          <p:nvPr/>
        </p:nvSpPr>
        <p:spPr bwMode="auto">
          <a:xfrm>
            <a:off x="7239000" y="4800600"/>
            <a:ext cx="14001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Rr   x  Rr</a:t>
            </a: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7620000" y="5486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H="1">
            <a:off x="8077200" y="5562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79" name="WordArt 31"/>
          <p:cNvSpPr>
            <a:spLocks noChangeArrowheads="1" noChangeShapeType="1" noTextEdit="1"/>
          </p:cNvSpPr>
          <p:nvPr/>
        </p:nvSpPr>
        <p:spPr bwMode="auto">
          <a:xfrm>
            <a:off x="7772400" y="6096000"/>
            <a:ext cx="3238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rr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60" grpId="0" animBg="1"/>
      <p:bldP spid="2065" grpId="0" animBg="1"/>
      <p:bldP spid="2066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¿Como trabajan los genes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¿Qué es un gen?</a:t>
            </a:r>
          </a:p>
          <a:p>
            <a:r>
              <a:rPr lang="es-ES" altLang="en-US" smtClean="0"/>
              <a:t>¿Donde es almacenada o ubicada esta información genética que se está pasando hacia abajo?</a:t>
            </a:r>
          </a:p>
          <a:p>
            <a:r>
              <a:rPr lang="es-ES" altLang="en-US" smtClean="0"/>
              <a:t>¿Cómo se produce la variación genética?</a:t>
            </a:r>
            <a:endParaRPr lang="en-US" altLang="en-US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¿Qué es un gen?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 smtClean="0"/>
              <a:t>Se extiende de las moléculas de ADN que llevan las instrucciones para la construcción de un ser viviente</a:t>
            </a:r>
          </a:p>
          <a:p>
            <a:r>
              <a:rPr lang="en-US" altLang="en-US" smtClean="0"/>
              <a:t>ADN como "blue print"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856</Words>
  <Application>Microsoft Office PowerPoint</Application>
  <PresentationFormat>On-screen Show (4:3)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ＭＳ Ｐゴシック</vt:lpstr>
      <vt:lpstr>Calibri</vt:lpstr>
      <vt:lpstr>Wingdings</vt:lpstr>
      <vt:lpstr>Office Theme</vt:lpstr>
      <vt:lpstr>No podría responder a dos preguntas Darwin</vt:lpstr>
      <vt:lpstr>Gregor Mendel</vt:lpstr>
      <vt:lpstr>PowerPoint Presentation</vt:lpstr>
      <vt:lpstr>Observaciones de Mendel las leyes básicas de la herencia</vt:lpstr>
      <vt:lpstr>Leyes de la herencia, Cont.</vt:lpstr>
      <vt:lpstr>Leyes de la herencia, Cont.</vt:lpstr>
      <vt:lpstr>PowerPoint Presentation</vt:lpstr>
      <vt:lpstr>¿Como trabajan los genes</vt:lpstr>
      <vt:lpstr>¿Qué es un gen?</vt:lpstr>
      <vt:lpstr>¿Dónde se localizan los Genes?</vt:lpstr>
      <vt:lpstr>AND Molécula</vt:lpstr>
      <vt:lpstr>Función del ADN: hacer proteínas</vt:lpstr>
      <vt:lpstr>Haciendo proteínas, Cont.</vt:lpstr>
      <vt:lpstr>Función del ADN: replicación</vt:lpstr>
      <vt:lpstr>DNA Replication</vt:lpstr>
      <vt:lpstr>Mitosis</vt:lpstr>
      <vt:lpstr>Meiosis</vt:lpstr>
      <vt:lpstr>Meiosis</vt:lpstr>
      <vt:lpstr>Recombinación</vt:lpstr>
      <vt:lpstr>The Epigenome &amp; Epigenetics</vt:lpstr>
      <vt:lpstr>El Epigenome</vt:lpstr>
      <vt:lpstr>Lecciones del epigenoma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TwoQuestions Darwin Could Not Answer</dc:title>
  <dc:creator>Rachel Mitchell</dc:creator>
  <cp:lastModifiedBy>Mitchell Family</cp:lastModifiedBy>
  <cp:revision>26</cp:revision>
  <dcterms:created xsi:type="dcterms:W3CDTF">2005-09-26T21:41:58Z</dcterms:created>
  <dcterms:modified xsi:type="dcterms:W3CDTF">2016-09-26T22:27:20Z</dcterms:modified>
</cp:coreProperties>
</file>