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handoutMasterIdLst>
    <p:handoutMasterId r:id="rId27"/>
  </p:handoutMasterIdLst>
  <p:sldIdLst>
    <p:sldId id="256" r:id="rId2"/>
    <p:sldId id="257" r:id="rId3"/>
    <p:sldId id="275" r:id="rId4"/>
    <p:sldId id="258" r:id="rId5"/>
    <p:sldId id="278" r:id="rId6"/>
    <p:sldId id="260" r:id="rId7"/>
    <p:sldId id="280" r:id="rId8"/>
    <p:sldId id="276" r:id="rId9"/>
    <p:sldId id="283" r:id="rId10"/>
    <p:sldId id="282" r:id="rId11"/>
    <p:sldId id="261" r:id="rId12"/>
    <p:sldId id="266" r:id="rId13"/>
    <p:sldId id="262" r:id="rId14"/>
    <p:sldId id="277" r:id="rId15"/>
    <p:sldId id="264" r:id="rId16"/>
    <p:sldId id="268" r:id="rId17"/>
    <p:sldId id="273" r:id="rId18"/>
    <p:sldId id="269" r:id="rId19"/>
    <p:sldId id="274" r:id="rId20"/>
    <p:sldId id="270" r:id="rId21"/>
    <p:sldId id="271" r:id="rId22"/>
    <p:sldId id="272" r:id="rId23"/>
    <p:sldId id="284" r:id="rId24"/>
    <p:sldId id="281" r:id="rId25"/>
    <p:sldId id="279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47" autoAdjust="0"/>
  </p:normalViewPr>
  <p:slideViewPr>
    <p:cSldViewPr>
      <p:cViewPr varScale="1">
        <p:scale>
          <a:sx n="63" d="100"/>
          <a:sy n="63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1E9EA3-40F1-49DD-9159-B3D4DB558B0D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C54BE9-8F3A-4DE9-B339-331F1E3A2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3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15A0-0C9D-4353-8918-AE93EDE1A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0658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0ECB-EF57-4E3C-9852-CB704F2B6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8563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AA92-4CF3-4C1D-ACC2-184111C9C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7619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C094-5180-4E82-8848-E99A258C7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96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095D-98DD-4B4C-B976-1FA73FEF8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511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D460-BCDC-438B-8AFA-F39CD614E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83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9EBE-A3D2-42C5-90DF-101EFA982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0530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8958-0919-4537-8182-B1E9619C1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53079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3D9F-D8F1-41A7-B2D7-FBFA12032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7914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17A8-9F98-475D-B98A-35ED2FD7A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1792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DDDF-F382-41C1-A672-F5C095039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379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2824A2-C9E6-4ED0-B63C-DA1C6EE2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epigenetics/intr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Two Questions Darwin Could Not Answer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was the source of variation?</a:t>
            </a:r>
          </a:p>
          <a:p>
            <a:pPr eaLnBrk="1" hangingPunct="1"/>
            <a:r>
              <a:rPr lang="en-US" altLang="en-US" smtClean="0"/>
              <a:t>Where do these traits (distinguishing physical/behavioral characteristics) come from?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“Flower Children”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71" y="2146607"/>
            <a:ext cx="138988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96" y="2331720"/>
            <a:ext cx="1959879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79" y="5029200"/>
            <a:ext cx="146277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00" y="4937760"/>
            <a:ext cx="1477565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3965" y="1066800"/>
            <a:ext cx="2369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Leaf Shape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0866" y="4054045"/>
            <a:ext cx="2507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Petal Shape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1937" y="2555855"/>
            <a:ext cx="10070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Broad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1057" y="5438447"/>
            <a:ext cx="10935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Round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9839" y="2553622"/>
            <a:ext cx="1178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Narrow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4079" y="5438447"/>
            <a:ext cx="1178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Oblong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15607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Genes 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exactly is a gene?</a:t>
            </a:r>
          </a:p>
          <a:p>
            <a:pPr eaLnBrk="1" hangingPunct="1"/>
            <a:r>
              <a:rPr lang="en-US" altLang="en-US" dirty="0" smtClean="0"/>
              <a:t>Where is this genetic information that is being passed down stored or located?</a:t>
            </a:r>
          </a:p>
          <a:p>
            <a:pPr eaLnBrk="1" hangingPunct="1"/>
            <a:r>
              <a:rPr lang="en-US" altLang="en-US" dirty="0" smtClean="0"/>
              <a:t>How does genetic </a:t>
            </a:r>
            <a:r>
              <a:rPr lang="en-US" altLang="en-US" i="1" dirty="0" smtClean="0"/>
              <a:t>variation</a:t>
            </a:r>
            <a:r>
              <a:rPr lang="en-US" altLang="en-US" dirty="0" smtClean="0"/>
              <a:t> occur?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Genes?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Stretches of DNA molecules that carry the instructions for building a living </a:t>
            </a:r>
            <a:r>
              <a:rPr lang="en-US" altLang="en-US" dirty="0" smtClean="0"/>
              <a:t>thing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DNA as “blue print”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Where are Genes located?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86840"/>
            <a:ext cx="4038600" cy="531876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Stored </a:t>
            </a:r>
            <a:r>
              <a:rPr lang="en-US" altLang="en-US" sz="2800" dirty="0" smtClean="0"/>
              <a:t>on the chromosomes</a:t>
            </a:r>
          </a:p>
          <a:p>
            <a:pPr marL="0" indent="0" eaLnBrk="1" hangingPunct="1">
              <a:buNone/>
            </a:pPr>
            <a:r>
              <a:rPr lang="en-US" altLang="en-US" sz="3200" dirty="0" smtClean="0">
                <a:solidFill>
                  <a:srgbClr val="00B0F0"/>
                </a:solidFill>
              </a:rPr>
              <a:t>Chromosomes are</a:t>
            </a:r>
            <a:r>
              <a:rPr lang="en-US" altLang="en-US" sz="3200" dirty="0" smtClean="0"/>
              <a:t>:</a:t>
            </a:r>
          </a:p>
          <a:p>
            <a:pPr eaLnBrk="1" hangingPunct="1"/>
            <a:r>
              <a:rPr lang="en-US" altLang="en-US" dirty="0" smtClean="0"/>
              <a:t>Coiled </a:t>
            </a:r>
            <a:r>
              <a:rPr lang="en-US" altLang="en-US" dirty="0"/>
              <a:t>strands of DNA molecules</a:t>
            </a:r>
          </a:p>
          <a:p>
            <a:pPr eaLnBrk="1" hangingPunct="1"/>
            <a:r>
              <a:rPr lang="en-US" altLang="en-US" dirty="0"/>
              <a:t>Carry </a:t>
            </a:r>
            <a:r>
              <a:rPr lang="en-US" altLang="en-US" dirty="0" smtClean="0"/>
              <a:t>genetic info &amp; instructions to carry out </a:t>
            </a:r>
            <a:r>
              <a:rPr lang="en-US" altLang="en-US" dirty="0" smtClean="0"/>
              <a:t>genetic/cellular activity</a:t>
            </a:r>
          </a:p>
          <a:p>
            <a:pPr eaLnBrk="1" hangingPunct="1"/>
            <a:r>
              <a:rPr lang="en-US" altLang="en-US" dirty="0" smtClean="0"/>
              <a:t>Found in </a:t>
            </a:r>
            <a:r>
              <a:rPr lang="en-US" altLang="en-US" dirty="0"/>
              <a:t>the </a:t>
            </a:r>
            <a:r>
              <a:rPr lang="en-US" altLang="en-US" u="sng" dirty="0"/>
              <a:t>nucleus </a:t>
            </a:r>
            <a:r>
              <a:rPr lang="en-US" altLang="en-US" dirty="0"/>
              <a:t>of the cell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21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8" name="Picture 4" descr="2912DF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8975" r="9991"/>
          <a:stretch>
            <a:fillRect/>
          </a:stretch>
        </p:blipFill>
        <p:spPr bwMode="auto">
          <a:xfrm>
            <a:off x="4356735" y="1905000"/>
            <a:ext cx="4787265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Functions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b="1" dirty="0" smtClean="0">
                <a:solidFill>
                  <a:srgbClr val="00B0F0"/>
                </a:solidFill>
              </a:rPr>
              <a:t>Direct protein </a:t>
            </a:r>
            <a:r>
              <a:rPr lang="en-US" altLang="en-US" b="1" dirty="0" smtClean="0">
                <a:solidFill>
                  <a:srgbClr val="00B0F0"/>
                </a:solidFill>
              </a:rPr>
              <a:t>synthesis</a:t>
            </a:r>
            <a:endParaRPr lang="en-US" altLang="en-US" dirty="0" smtClean="0">
              <a:solidFill>
                <a:srgbClr val="00B0F0"/>
              </a:solidFill>
            </a:endParaRPr>
          </a:p>
          <a:p>
            <a:pPr marL="914400" lvl="1" indent="-514350"/>
            <a:r>
              <a:rPr lang="en-US" altLang="en-US" dirty="0" smtClean="0"/>
              <a:t>Must specify the make up of proteins</a:t>
            </a:r>
            <a:endParaRPr lang="en-US" alt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b="1" dirty="0" smtClean="0">
                <a:solidFill>
                  <a:srgbClr val="00B0F0"/>
                </a:solidFill>
              </a:rPr>
              <a:t>Replication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  <a:endParaRPr lang="en-US" altLang="en-US" dirty="0">
              <a:solidFill>
                <a:srgbClr val="00B0F0"/>
              </a:solidFill>
            </a:endParaRPr>
          </a:p>
          <a:p>
            <a:pPr marL="914400" lvl="1" indent="-514350"/>
            <a:r>
              <a:rPr lang="en-US" altLang="en-US" dirty="0" smtClean="0"/>
              <a:t>Must make </a:t>
            </a:r>
            <a:r>
              <a:rPr lang="en-US" altLang="en-US" dirty="0" smtClean="0"/>
              <a:t>copies of itself to be passed down from generation to </a:t>
            </a:r>
            <a:r>
              <a:rPr lang="en-US" altLang="en-US" dirty="0" smtClean="0"/>
              <a:t>generation</a:t>
            </a:r>
            <a:endParaRPr lang="en-US" altLang="en-US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DNA Molecule:</a:t>
            </a:r>
            <a:br>
              <a:rPr lang="en-US" altLang="en-US" smtClean="0"/>
            </a:br>
            <a:r>
              <a:rPr lang="en-US" altLang="en-US" smtClean="0"/>
              <a:t>Structure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Made up of four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chemical bases: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Adenine (A)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Thymine (T)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Cytosine (C)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Guanine (G)</a:t>
            </a:r>
          </a:p>
        </p:txBody>
      </p:sp>
      <p:pic>
        <p:nvPicPr>
          <p:cNvPr id="14340" name="Picture 4" descr="scan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3"/>
            <a:ext cx="22399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23447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Function of DNA:  Making Proteins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Bases group together to form a codon</a:t>
            </a:r>
          </a:p>
          <a:p>
            <a:pPr eaLnBrk="1" hangingPunct="1"/>
            <a:r>
              <a:rPr lang="en-US" altLang="en-US" smtClean="0"/>
              <a:t>Each codon (word) creates a specific amino acid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5364" name="Picture 4" descr="BA47226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0036" r="57216" b="44981"/>
          <a:stretch>
            <a:fillRect/>
          </a:stretch>
        </p:blipFill>
        <p:spPr bwMode="auto">
          <a:xfrm>
            <a:off x="5883275" y="3048000"/>
            <a:ext cx="228917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Making Proteins, Cont.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string of amino acids (sentence) makes a specific protein</a:t>
            </a:r>
          </a:p>
          <a:p>
            <a:pPr eaLnBrk="1" hangingPunct="1"/>
            <a:r>
              <a:rPr lang="en-US" altLang="en-US" smtClean="0"/>
              <a:t>Proteins determine what an organism will look like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6388" name="Picture 4" descr="BA4722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77071" r="62837" b="3003"/>
          <a:stretch>
            <a:fillRect/>
          </a:stretch>
        </p:blipFill>
        <p:spPr bwMode="auto">
          <a:xfrm>
            <a:off x="1524000" y="3962400"/>
            <a:ext cx="347503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BA4722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4565" r="57216" b="47360"/>
          <a:stretch>
            <a:fillRect/>
          </a:stretch>
        </p:blipFill>
        <p:spPr bwMode="auto">
          <a:xfrm>
            <a:off x="5638800" y="3568700"/>
            <a:ext cx="22891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 of DNA:  Replication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be passed down generation to generation, each cell must contain ALL genetic info to build &amp; maintain cells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DNA Replication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595067" cy="603504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194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Splits in half at base pairs</a:t>
            </a:r>
          </a:p>
          <a:p>
            <a:r>
              <a:rPr lang="en-US" dirty="0"/>
              <a:t>A – T (Adenine – Thymine)</a:t>
            </a:r>
          </a:p>
          <a:p>
            <a:r>
              <a:rPr lang="en-US" dirty="0"/>
              <a:t>C – G (Cytosine – </a:t>
            </a:r>
            <a:r>
              <a:rPr lang="en-US" dirty="0" smtClean="0"/>
              <a:t>Cytosine)</a:t>
            </a:r>
          </a:p>
          <a:p>
            <a:r>
              <a:rPr lang="en-US" dirty="0" smtClean="0"/>
              <a:t>Rebuilds </a:t>
            </a:r>
            <a:r>
              <a:rPr lang="en-US" dirty="0" smtClean="0"/>
              <a:t>the other side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Gregor Mendel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Austrian monk who experimented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with garden pea plants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Produced </a:t>
            </a:r>
            <a:r>
              <a:rPr lang="en-US" u="sng" dirty="0" smtClean="0"/>
              <a:t>hybrids</a:t>
            </a:r>
            <a:r>
              <a:rPr lang="en-US" dirty="0" smtClean="0"/>
              <a:t> = offspring of mixed ancestry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Carefully selected plants that came in only </a:t>
            </a:r>
            <a:r>
              <a:rPr lang="en-US" i="1" u="sng" dirty="0" smtClean="0"/>
              <a:t>two varieties</a:t>
            </a:r>
            <a:r>
              <a:rPr lang="en-US" dirty="0" smtClean="0"/>
              <a:t> (either tall or short; either white or red flowers; either yellow or green seeds – no intermediate forms)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1925" b="30614"/>
          <a:stretch>
            <a:fillRect/>
          </a:stretch>
        </p:blipFill>
        <p:spPr bwMode="auto">
          <a:xfrm>
            <a:off x="6831013" y="288925"/>
            <a:ext cx="1773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822325"/>
          </a:xfrm>
        </p:spPr>
        <p:txBody>
          <a:bodyPr/>
          <a:lstStyle/>
          <a:p>
            <a:pPr eaLnBrk="1" hangingPunct="1"/>
            <a:r>
              <a:rPr lang="en-US" altLang="en-US" smtClean="0"/>
              <a:t>Mitosis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Division &amp; replication of somatic (regular) cells (Ex:  skin cells, bone cells)</a:t>
            </a:r>
          </a:p>
          <a:p>
            <a:pPr eaLnBrk="1" hangingPunct="1"/>
            <a:r>
              <a:rPr lang="en-US" altLang="en-US" sz="2800" smtClean="0"/>
              <a:t>Somatic cells are </a:t>
            </a:r>
            <a:r>
              <a:rPr lang="en-US" altLang="en-US" sz="2800" i="1" smtClean="0"/>
              <a:t>diploid</a:t>
            </a:r>
            <a:r>
              <a:rPr lang="en-US" altLang="en-US" sz="2800" smtClean="0"/>
              <a:t> (contain 2 chromosomes)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19460" name="Flowchart: Connector 7"/>
          <p:cNvSpPr>
            <a:spLocks noChangeArrowheads="1"/>
          </p:cNvSpPr>
          <p:nvPr/>
        </p:nvSpPr>
        <p:spPr bwMode="auto">
          <a:xfrm>
            <a:off x="3886200" y="3048000"/>
            <a:ext cx="914400" cy="9144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46</a:t>
            </a:r>
          </a:p>
        </p:txBody>
      </p:sp>
      <p:sp>
        <p:nvSpPr>
          <p:cNvPr id="19461" name="Flowchart: Connector 8"/>
          <p:cNvSpPr>
            <a:spLocks noChangeArrowheads="1"/>
          </p:cNvSpPr>
          <p:nvPr/>
        </p:nvSpPr>
        <p:spPr bwMode="auto">
          <a:xfrm>
            <a:off x="3352800" y="41910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9462" name="Flowchart: Connector 9"/>
          <p:cNvSpPr>
            <a:spLocks noChangeArrowheads="1"/>
          </p:cNvSpPr>
          <p:nvPr/>
        </p:nvSpPr>
        <p:spPr bwMode="auto">
          <a:xfrm>
            <a:off x="4953000" y="41910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9463" name="Flowchart: Connector 10"/>
          <p:cNvSpPr>
            <a:spLocks noChangeArrowheads="1"/>
          </p:cNvSpPr>
          <p:nvPr/>
        </p:nvSpPr>
        <p:spPr bwMode="auto">
          <a:xfrm>
            <a:off x="25908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9464" name="Flowchart: Connector 11"/>
          <p:cNvSpPr>
            <a:spLocks noChangeArrowheads="1"/>
          </p:cNvSpPr>
          <p:nvPr/>
        </p:nvSpPr>
        <p:spPr bwMode="auto">
          <a:xfrm>
            <a:off x="35814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9465" name="Flowchart: Connector 12"/>
          <p:cNvSpPr>
            <a:spLocks noChangeArrowheads="1"/>
          </p:cNvSpPr>
          <p:nvPr/>
        </p:nvSpPr>
        <p:spPr bwMode="auto">
          <a:xfrm>
            <a:off x="45720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9466" name="Flowchart: Connector 13"/>
          <p:cNvSpPr>
            <a:spLocks noChangeArrowheads="1"/>
          </p:cNvSpPr>
          <p:nvPr/>
        </p:nvSpPr>
        <p:spPr bwMode="auto">
          <a:xfrm>
            <a:off x="55626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cxnSp>
        <p:nvCxnSpPr>
          <p:cNvPr id="19467" name="Straight Arrow Connector 15"/>
          <p:cNvCxnSpPr>
            <a:cxnSpLocks noChangeShapeType="1"/>
          </p:cNvCxnSpPr>
          <p:nvPr/>
        </p:nvCxnSpPr>
        <p:spPr bwMode="auto">
          <a:xfrm rot="5400000">
            <a:off x="3802062" y="3970338"/>
            <a:ext cx="309563" cy="141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4686300" y="4000500"/>
            <a:ext cx="304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Arrow Connector 20"/>
          <p:cNvCxnSpPr>
            <a:cxnSpLocks noChangeShapeType="1"/>
          </p:cNvCxnSpPr>
          <p:nvPr/>
        </p:nvCxnSpPr>
        <p:spPr bwMode="auto">
          <a:xfrm rot="5400000">
            <a:off x="3048000" y="4800600"/>
            <a:ext cx="3810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traight Arrow Connector 22"/>
          <p:cNvCxnSpPr>
            <a:cxnSpLocks noChangeShapeType="1"/>
          </p:cNvCxnSpPr>
          <p:nvPr/>
        </p:nvCxnSpPr>
        <p:spPr bwMode="auto">
          <a:xfrm rot="5400000">
            <a:off x="3505201" y="5029200"/>
            <a:ext cx="4572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Arrow Connector 24"/>
          <p:cNvCxnSpPr>
            <a:cxnSpLocks noChangeShapeType="1"/>
          </p:cNvCxnSpPr>
          <p:nvPr/>
        </p:nvCxnSpPr>
        <p:spPr bwMode="auto">
          <a:xfrm rot="5400000">
            <a:off x="4838700" y="491490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5448300" y="4838700"/>
            <a:ext cx="3810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66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Meiosis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33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Production of </a:t>
            </a:r>
            <a:r>
              <a:rPr lang="en-US" altLang="en-US" dirty="0" smtClean="0">
                <a:solidFill>
                  <a:srgbClr val="00B0F0"/>
                </a:solidFill>
              </a:rPr>
              <a:t>reproductive cells (</a:t>
            </a:r>
            <a:r>
              <a:rPr lang="en-US" altLang="en-US" b="1" i="1" dirty="0" smtClean="0">
                <a:solidFill>
                  <a:srgbClr val="00B0F0"/>
                </a:solidFill>
              </a:rPr>
              <a:t>gametes</a:t>
            </a:r>
            <a:r>
              <a:rPr lang="en-US" altLang="en-US" dirty="0" smtClean="0">
                <a:solidFill>
                  <a:srgbClr val="00B0F0"/>
                </a:solidFill>
              </a:rPr>
              <a:t>)</a:t>
            </a:r>
          </a:p>
          <a:p>
            <a:pPr lvl="1" eaLnBrk="1" hangingPunct="1"/>
            <a:r>
              <a:rPr lang="en-US" altLang="en-US" dirty="0" smtClean="0"/>
              <a:t>Sperm in males; Eggs in females</a:t>
            </a:r>
          </a:p>
          <a:p>
            <a:pPr eaLnBrk="1" hangingPunct="1"/>
            <a:r>
              <a:rPr lang="en-US" altLang="en-US" sz="2800" dirty="0" smtClean="0"/>
              <a:t>Gametes are </a:t>
            </a:r>
            <a:r>
              <a:rPr lang="en-US" altLang="en-US" sz="2800" i="1" dirty="0" smtClean="0"/>
              <a:t>haploid</a:t>
            </a:r>
            <a:r>
              <a:rPr lang="en-US" altLang="en-US" sz="2800" dirty="0" smtClean="0"/>
              <a:t> (have only 1 </a:t>
            </a:r>
            <a:r>
              <a:rPr lang="en-US" altLang="en-US" sz="2800" dirty="0" smtClean="0"/>
              <a:t>chromosome; i.e. contain </a:t>
            </a:r>
            <a:r>
              <a:rPr lang="en-US" altLang="en-US" sz="2800" b="1" i="1" dirty="0" smtClean="0">
                <a:solidFill>
                  <a:srgbClr val="00B0F0"/>
                </a:solidFill>
              </a:rPr>
              <a:t>half</a:t>
            </a:r>
            <a:r>
              <a:rPr lang="en-US" altLang="en-US" sz="2800" dirty="0" smtClean="0">
                <a:solidFill>
                  <a:srgbClr val="00B0F0"/>
                </a:solidFill>
              </a:rPr>
              <a:t> </a:t>
            </a:r>
            <a:r>
              <a:rPr lang="en-US" altLang="en-US" sz="2800" dirty="0" smtClean="0"/>
              <a:t>of individual’s genetic info)</a:t>
            </a: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20484" name="Picture 3" descr="scan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0638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s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3657599"/>
            <a:ext cx="32734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Recombination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genetic combinations as a result of sexual reproduction = VARIATION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1508" name="Picture 3" descr="scan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/>
          <a:stretch>
            <a:fillRect/>
          </a:stretch>
        </p:blipFill>
        <p:spPr bwMode="auto">
          <a:xfrm>
            <a:off x="1905000" y="3124200"/>
            <a:ext cx="5045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Epigenome &amp; Epigenetics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sz="3000" dirty="0" smtClean="0"/>
              <a:t>New understandings of DNA, </a:t>
            </a:r>
            <a:r>
              <a:rPr lang="en-US" sz="3000" dirty="0" smtClean="0"/>
              <a:t>gene function &amp; gene </a:t>
            </a:r>
            <a:r>
              <a:rPr lang="en-US" sz="3000" b="1" i="1" dirty="0" smtClean="0"/>
              <a:t>expression</a:t>
            </a:r>
          </a:p>
          <a:p>
            <a:r>
              <a:rPr lang="en-US" sz="3000" dirty="0" smtClean="0"/>
              <a:t>A lot more variables involved in getting from genotype  to </a:t>
            </a:r>
            <a:r>
              <a:rPr lang="en-US" sz="3000" dirty="0" smtClean="0"/>
              <a:t>phenotype</a:t>
            </a:r>
          </a:p>
          <a:p>
            <a:r>
              <a:rPr lang="en-US" sz="3000" dirty="0"/>
              <a:t>Variation in genes themselves:</a:t>
            </a:r>
          </a:p>
          <a:p>
            <a:pPr lvl="1"/>
            <a:r>
              <a:rPr lang="en-US" sz="2400" dirty="0"/>
              <a:t>Structural genes (build the proteins directed by DNA) and Control </a:t>
            </a:r>
            <a:r>
              <a:rPr lang="en-US" sz="2400" dirty="0" smtClean="0"/>
              <a:t>genes</a:t>
            </a:r>
            <a:endParaRPr lang="en-US" sz="2400" dirty="0" smtClean="0"/>
          </a:p>
          <a:p>
            <a:r>
              <a:rPr lang="en-US" sz="3000" dirty="0" smtClean="0"/>
              <a:t>Genes part of more </a:t>
            </a:r>
            <a:r>
              <a:rPr lang="en-US" sz="3000" i="1" dirty="0" smtClean="0"/>
              <a:t>flexible</a:t>
            </a:r>
            <a:r>
              <a:rPr lang="en-US" sz="3000" dirty="0" smtClean="0"/>
              <a:t> network</a:t>
            </a:r>
          </a:p>
          <a:p>
            <a:pPr lvl="1"/>
            <a:r>
              <a:rPr lang="en-US" sz="2400" dirty="0" smtClean="0"/>
              <a:t>Position of chromosomes in nucleus affect gene activity &amp; expression</a:t>
            </a:r>
          </a:p>
          <a:p>
            <a:pPr lvl="1"/>
            <a:r>
              <a:rPr lang="en-US" sz="2400" dirty="0" smtClean="0"/>
              <a:t>Genes respond to conditions/experiences in our lives</a:t>
            </a:r>
          </a:p>
          <a:p>
            <a:r>
              <a:rPr lang="en-US" sz="3000" dirty="0" smtClean="0"/>
              <a:t>Flexibility = survival</a:t>
            </a:r>
          </a:p>
        </p:txBody>
      </p:sp>
    </p:spTree>
    <p:extLst>
      <p:ext uri="{BB962C8B-B14F-4D97-AF65-F5344CB8AC3E}">
        <p14:creationId xmlns:p14="http://schemas.microsoft.com/office/powerpoint/2010/main" val="2733128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r"/>
            <a:r>
              <a:rPr lang="en-US" dirty="0" smtClean="0"/>
              <a:t>The Epigenome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201247" cy="65836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990600"/>
            <a:ext cx="5410200" cy="5715000"/>
          </a:xfrm>
        </p:spPr>
        <p:txBody>
          <a:bodyPr/>
          <a:lstStyle/>
          <a:p>
            <a:r>
              <a:rPr lang="en-US" sz="2400" dirty="0" smtClean="0"/>
              <a:t>Means “above or upon” the genes</a:t>
            </a:r>
          </a:p>
          <a:p>
            <a:r>
              <a:rPr lang="en-US" sz="2400" dirty="0" smtClean="0"/>
              <a:t>DNA is wrapped around </a:t>
            </a:r>
            <a:r>
              <a:rPr lang="en-US" sz="2400" i="1" u="sng" dirty="0" smtClean="0"/>
              <a:t>histones</a:t>
            </a:r>
          </a:p>
          <a:p>
            <a:pPr lvl="1"/>
            <a:r>
              <a:rPr lang="en-US" sz="2000" dirty="0" smtClean="0"/>
              <a:t>To be activated, gene must be unwound from histones</a:t>
            </a:r>
          </a:p>
          <a:p>
            <a:pPr lvl="1"/>
            <a:r>
              <a:rPr lang="en-US" sz="2000" dirty="0" smtClean="0"/>
              <a:t>Different experiences bring new chemicals into the cell which change chemical environment</a:t>
            </a:r>
          </a:p>
          <a:p>
            <a:r>
              <a:rPr lang="en-US" sz="2400" dirty="0" smtClean="0">
                <a:ea typeface="ＭＳ Ｐゴシック" pitchFamily="34" charset="-128"/>
              </a:rPr>
              <a:t>Chemical </a:t>
            </a:r>
            <a:r>
              <a:rPr lang="en-US" sz="2400" dirty="0">
                <a:ea typeface="ＭＳ Ｐゴシック" pitchFamily="34" charset="-128"/>
              </a:rPr>
              <a:t>markers </a:t>
            </a:r>
            <a:r>
              <a:rPr lang="en-US" sz="2400" dirty="0" smtClean="0">
                <a:ea typeface="ＭＳ Ｐゴシック" pitchFamily="34" charset="-128"/>
              </a:rPr>
              <a:t>act as </a:t>
            </a:r>
            <a:r>
              <a:rPr lang="en-US" sz="2400" dirty="0">
                <a:ea typeface="ＭＳ Ｐゴシック" pitchFamily="34" charset="-128"/>
              </a:rPr>
              <a:t>“on/off switches”</a:t>
            </a:r>
          </a:p>
          <a:p>
            <a:r>
              <a:rPr lang="en-US" sz="2400" dirty="0">
                <a:ea typeface="ＭＳ Ｐゴシック" pitchFamily="34" charset="-128"/>
              </a:rPr>
              <a:t>Genes need instructions for what to do &amp; where &amp; when to do it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Changes </a:t>
            </a:r>
            <a:r>
              <a:rPr lang="en-US" sz="2400" i="1" dirty="0" smtClean="0">
                <a:ea typeface="ＭＳ Ｐゴシック" pitchFamily="34" charset="-128"/>
              </a:rPr>
              <a:t>gene expression/activity, </a:t>
            </a:r>
            <a:r>
              <a:rPr lang="en-US" sz="2400" dirty="0" smtClean="0">
                <a:ea typeface="ＭＳ Ｐゴシック" pitchFamily="34" charset="-128"/>
              </a:rPr>
              <a:t>but not the DNA itself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    </a:t>
            </a:r>
            <a:r>
              <a:rPr lang="en-US" dirty="0">
                <a:ea typeface="ＭＳ Ｐゴシック" pitchFamily="34" charset="-128"/>
                <a:hlinkClick r:id="rId3"/>
              </a:rPr>
              <a:t>The Epigenome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890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Lessons from the </a:t>
            </a:r>
            <a:r>
              <a:rPr lang="en-US" dirty="0" smtClean="0">
                <a:ea typeface="ＭＳ Ｐゴシック" pitchFamily="34" charset="-128"/>
              </a:rPr>
              <a:t>Epigenome 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7912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Genes have a lot more flexibility (ability to be altered for good or bad) than previously thought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This flexibility responds directly to environmental inputs 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Based on people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s experiences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Stress, exposure to toxic chemicals, diet, </a:t>
            </a:r>
            <a:r>
              <a:rPr lang="en-US" dirty="0" err="1" smtClean="0">
                <a:ea typeface="ＭＳ Ｐゴシック" pitchFamily="34" charset="-128"/>
              </a:rPr>
              <a:t>etc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DO occur </a:t>
            </a:r>
            <a:r>
              <a:rPr lang="en-US" sz="2800" i="1" dirty="0" smtClean="0">
                <a:ea typeface="ＭＳ Ｐゴシック" pitchFamily="34" charset="-128"/>
              </a:rPr>
              <a:t>during</a:t>
            </a:r>
            <a:r>
              <a:rPr lang="en-US" sz="2800" dirty="0" smtClean="0">
                <a:ea typeface="ＭＳ Ｐゴシック" pitchFamily="34" charset="-128"/>
              </a:rPr>
              <a:t> an individual</a:t>
            </a:r>
            <a:r>
              <a:rPr lang="en-US" altLang="en-US" sz="2800" dirty="0" smtClean="0">
                <a:ea typeface="ＭＳ Ｐゴシック" pitchFamily="34" charset="-128"/>
              </a:rPr>
              <a:t>’</a:t>
            </a:r>
            <a:r>
              <a:rPr lang="en-US" sz="2800" dirty="0" smtClean="0">
                <a:ea typeface="ＭＳ Ｐゴシック" pitchFamily="34" charset="-128"/>
              </a:rPr>
              <a:t>s lifetime and </a:t>
            </a:r>
            <a:r>
              <a:rPr lang="en-US" sz="2800" i="1" dirty="0" smtClean="0">
                <a:ea typeface="ＭＳ Ｐゴシック" pitchFamily="34" charset="-128"/>
              </a:rPr>
              <a:t>may</a:t>
            </a:r>
            <a:r>
              <a:rPr lang="en-US" sz="2800" dirty="0" smtClean="0">
                <a:ea typeface="ＭＳ Ｐゴシック" pitchFamily="34" charset="-128"/>
              </a:rPr>
              <a:t> affect offspring &amp; future generations</a:t>
            </a:r>
          </a:p>
          <a:p>
            <a:pPr marL="0" indent="0"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ea typeface="ＭＳ Ｐゴシック" pitchFamily="34" charset="-128"/>
              </a:rPr>
              <a:t>“Epigenetics is proving we have some responsibility for the integrity of our genome”</a:t>
            </a:r>
          </a:p>
          <a:p>
            <a:pPr marL="0" indent="0">
              <a:buNone/>
            </a:pPr>
            <a:r>
              <a:rPr lang="en-US" sz="2400" dirty="0" smtClean="0">
                <a:ea typeface="ＭＳ Ｐゴシック" pitchFamily="34" charset="-128"/>
              </a:rPr>
              <a:t>That is, our genes change our lives and our lives change our genes…</a:t>
            </a:r>
          </a:p>
        </p:txBody>
      </p:sp>
    </p:spTree>
    <p:extLst>
      <p:ext uri="{BB962C8B-B14F-4D97-AF65-F5344CB8AC3E}">
        <p14:creationId xmlns:p14="http://schemas.microsoft.com/office/powerpoint/2010/main" val="1630355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_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1828800" y="3048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00_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4800600" y="3048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5045" y="3440668"/>
            <a:ext cx="2018501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 Black"/>
              </a:rPr>
              <a:t>1st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 Black"/>
              </a:rPr>
              <a:t>generation</a:t>
            </a:r>
          </a:p>
        </p:txBody>
      </p:sp>
      <p:pic>
        <p:nvPicPr>
          <p:cNvPr id="7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825875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844925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63975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90963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46735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46735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430838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000_0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6118225" y="5486400"/>
            <a:ext cx="7683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21145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 Black"/>
              </a:rPr>
              <a:t>2nd generation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Mendel’s Observations</a:t>
            </a:r>
            <a:br>
              <a:rPr lang="en-US" sz="3200" dirty="0" smtClean="0"/>
            </a:br>
            <a:r>
              <a:rPr lang="en-US" sz="3200" dirty="0" smtClean="0"/>
              <a:t>of</a:t>
            </a:r>
            <a:br>
              <a:rPr lang="en-US" sz="3200" dirty="0" smtClean="0"/>
            </a:br>
            <a:r>
              <a:rPr lang="en-US" sz="3200" dirty="0" smtClean="0"/>
              <a:t>The Basic Laws of Inheritance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Appearance of specific traits is determined by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Inheritance of genes passed on from mom &amp; dad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                     </a:t>
            </a:r>
            <a:r>
              <a:rPr lang="en-US" altLang="en-US" dirty="0" err="1" smtClean="0"/>
              <a:t>ll</a:t>
            </a:r>
            <a:r>
              <a:rPr lang="en-US" altLang="en-US" dirty="0" smtClean="0"/>
              <a:t>          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Individual inherits one gene from each parent for each trait (2 genes per trait)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                                     II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10788"/>
          <a:stretch/>
        </p:blipFill>
        <p:spPr bwMode="auto">
          <a:xfrm>
            <a:off x="3383280" y="2743200"/>
            <a:ext cx="80772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76"/>
          <a:stretch/>
        </p:blipFill>
        <p:spPr bwMode="auto">
          <a:xfrm>
            <a:off x="3467100" y="5151120"/>
            <a:ext cx="1111862" cy="10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Laws of Inheritance,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altLang="en-US" dirty="0" smtClean="0"/>
              <a:t>Particular variation of a trait may not show up in each generation; may show up in later generations</a:t>
            </a:r>
          </a:p>
          <a:p>
            <a:pPr lvl="0" eaLnBrk="1" hangingPunct="1"/>
            <a:r>
              <a:rPr lang="en-US" altLang="en-US" sz="2700" dirty="0">
                <a:solidFill>
                  <a:srgbClr val="FFFFFF"/>
                </a:solidFill>
              </a:rPr>
              <a:t>Genes may come in different versions called </a:t>
            </a:r>
            <a:r>
              <a:rPr lang="en-US" altLang="en-US" sz="2700" i="1" u="sng" dirty="0">
                <a:solidFill>
                  <a:srgbClr val="FFFFFF"/>
                </a:solidFill>
              </a:rPr>
              <a:t>alleles</a:t>
            </a:r>
            <a:r>
              <a:rPr lang="en-US" altLang="en-US" sz="2700" dirty="0">
                <a:solidFill>
                  <a:srgbClr val="FFFFFF"/>
                </a:solidFill>
              </a:rPr>
              <a:t> = different form of same gene</a:t>
            </a:r>
          </a:p>
          <a:p>
            <a:pPr lvl="1" eaLnBrk="1" hangingPunct="1">
              <a:buNone/>
            </a:pPr>
            <a:r>
              <a:rPr lang="en-US" altLang="en-US" sz="2200" dirty="0">
                <a:solidFill>
                  <a:srgbClr val="FFFFFF"/>
                </a:solidFill>
              </a:rPr>
              <a:t>Example:  civics/accords are different forms of Honda</a:t>
            </a:r>
          </a:p>
          <a:p>
            <a:pPr lvl="0" eaLnBrk="1" hangingPunct="1"/>
            <a:r>
              <a:rPr lang="en-US" altLang="en-US" sz="2700" dirty="0">
                <a:solidFill>
                  <a:srgbClr val="FFFFFF"/>
                </a:solidFill>
              </a:rPr>
              <a:t>Some alleles are </a:t>
            </a:r>
            <a:r>
              <a:rPr lang="en-US" altLang="en-US" sz="2700" u="sng" dirty="0">
                <a:solidFill>
                  <a:srgbClr val="FFFFFF"/>
                </a:solidFill>
              </a:rPr>
              <a:t>dominant</a:t>
            </a:r>
            <a:r>
              <a:rPr lang="en-US" altLang="en-US" sz="2700" dirty="0">
                <a:solidFill>
                  <a:srgbClr val="FFFFFF"/>
                </a:solidFill>
              </a:rPr>
              <a:t> (meaning they show up, i.e., expressed, in the physical </a:t>
            </a:r>
            <a:r>
              <a:rPr lang="en-US" altLang="en-US" sz="2700" dirty="0" smtClean="0">
                <a:solidFill>
                  <a:srgbClr val="FFFFFF"/>
                </a:solidFill>
              </a:rPr>
              <a:t>form/appearance = </a:t>
            </a:r>
            <a:r>
              <a:rPr lang="en-US" altLang="en-US" sz="2700" b="1" i="1" dirty="0" smtClean="0">
                <a:solidFill>
                  <a:srgbClr val="FFFFFF"/>
                </a:solidFill>
              </a:rPr>
              <a:t>phenotype</a:t>
            </a:r>
            <a:r>
              <a:rPr lang="en-US" altLang="en-US" sz="2700" dirty="0" smtClean="0">
                <a:solidFill>
                  <a:srgbClr val="FFFFFF"/>
                </a:solidFill>
              </a:rPr>
              <a:t>)</a:t>
            </a:r>
            <a:endParaRPr lang="en-US" altLang="en-US" sz="2700" dirty="0">
              <a:solidFill>
                <a:srgbClr val="FFFFFF"/>
              </a:solidFill>
            </a:endParaRPr>
          </a:p>
          <a:p>
            <a:pPr lvl="0" eaLnBrk="1" hangingPunct="1"/>
            <a:r>
              <a:rPr lang="en-US" altLang="en-US" sz="2700" dirty="0">
                <a:solidFill>
                  <a:srgbClr val="FFFFFF"/>
                </a:solidFill>
              </a:rPr>
              <a:t>Other alleles are  </a:t>
            </a:r>
            <a:r>
              <a:rPr lang="en-US" altLang="en-US" sz="2700" u="sng" dirty="0">
                <a:solidFill>
                  <a:srgbClr val="FFFFFF"/>
                </a:solidFill>
              </a:rPr>
              <a:t>recessive</a:t>
            </a:r>
            <a:r>
              <a:rPr lang="en-US" altLang="en-US" sz="2700" dirty="0">
                <a:solidFill>
                  <a:srgbClr val="FFFFFF"/>
                </a:solidFill>
              </a:rPr>
              <a:t> (meaning they aren’t necessarily visible in the outward appearance, but still present in the gene)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74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Laws of Inheritance, Cont.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When a dominant &amp; recessive allele are paired together, the dominant form is </a:t>
            </a:r>
            <a:r>
              <a:rPr lang="en-US" altLang="en-US" i="1" dirty="0" smtClean="0"/>
              <a:t>expressed</a:t>
            </a:r>
            <a:r>
              <a:rPr lang="en-US" altLang="en-US" dirty="0" smtClean="0"/>
              <a:t>, the recessive is hidden</a:t>
            </a:r>
          </a:p>
          <a:p>
            <a:pPr eaLnBrk="1" hangingPunct="1"/>
            <a:r>
              <a:rPr lang="en-US" altLang="en-US" dirty="0" smtClean="0"/>
              <a:t>These traits are </a:t>
            </a:r>
            <a:r>
              <a:rPr lang="en-US" altLang="en-US" u="sng" dirty="0" smtClean="0"/>
              <a:t>monogenic</a:t>
            </a:r>
            <a:r>
              <a:rPr lang="en-US" altLang="en-US" dirty="0" smtClean="0"/>
              <a:t> = meaning the trait is controlled by a </a:t>
            </a:r>
            <a:r>
              <a:rPr lang="en-US" altLang="en-US" i="1" dirty="0" smtClean="0"/>
              <a:t>single</a:t>
            </a:r>
            <a:r>
              <a:rPr lang="en-US" altLang="en-US" dirty="0" smtClean="0"/>
              <a:t> gene</a:t>
            </a:r>
          </a:p>
          <a:p>
            <a:pPr lvl="1" eaLnBrk="1" hangingPunct="1"/>
            <a:r>
              <a:rPr lang="en-US" altLang="en-US" dirty="0" smtClean="0"/>
              <a:t>Appear in either/or variation</a:t>
            </a:r>
          </a:p>
          <a:p>
            <a:pPr eaLnBrk="1" hangingPunct="1"/>
            <a:r>
              <a:rPr lang="en-US" altLang="en-US" dirty="0" smtClean="0"/>
              <a:t>These are traits of simple inheritance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/>
          <a:lstStyle/>
          <a:p>
            <a:pPr algn="l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324600"/>
          </a:xfrm>
        </p:spPr>
        <p:txBody>
          <a:bodyPr/>
          <a:lstStyle/>
          <a:p>
            <a:r>
              <a:rPr lang="en-US" sz="2400" dirty="0"/>
              <a:t>Trait = Flower Color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/>
              <a:t>variations: 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Gene </a:t>
            </a:r>
            <a:r>
              <a:rPr lang="en-US" sz="2400" dirty="0"/>
              <a:t>= Rr (two alleles)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R = dominant (red)	r = recessive (white)</a:t>
            </a:r>
          </a:p>
          <a:p>
            <a:pPr marL="57150" indent="0">
              <a:buNone/>
            </a:pPr>
            <a:r>
              <a:rPr lang="en-US" sz="2400" b="1" u="sng" dirty="0" smtClean="0"/>
              <a:t>Genotype</a:t>
            </a:r>
            <a:r>
              <a:rPr lang="en-US" sz="2400" u="sng" dirty="0" smtClean="0"/>
              <a:t>: </a:t>
            </a:r>
            <a:r>
              <a:rPr lang="en-US" sz="2400" dirty="0" smtClean="0"/>
              <a:t> (</a:t>
            </a:r>
            <a:r>
              <a:rPr lang="en-US" sz="2000" dirty="0" smtClean="0"/>
              <a:t>combination of alleles)</a:t>
            </a:r>
            <a:r>
              <a:rPr lang="en-US" sz="2400" dirty="0" smtClean="0"/>
              <a:t>	     	</a:t>
            </a:r>
            <a:r>
              <a:rPr lang="en-US" sz="2400" b="1" u="sng" dirty="0" smtClean="0"/>
              <a:t>Phenotype</a:t>
            </a:r>
            <a:r>
              <a:rPr lang="en-US" sz="2400" dirty="0" smtClean="0"/>
              <a:t> (</a:t>
            </a:r>
            <a:r>
              <a:rPr lang="en-US" sz="2000" dirty="0" smtClean="0"/>
              <a:t>physical trait)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                 - in this case, flower color</a:t>
            </a:r>
            <a:endParaRPr lang="en-US" sz="2000" u="sng" dirty="0"/>
          </a:p>
          <a:p>
            <a:r>
              <a:rPr lang="en-US" sz="2800" dirty="0" smtClean="0"/>
              <a:t>RR = homozygous dominant 			</a:t>
            </a:r>
          </a:p>
          <a:p>
            <a:endParaRPr lang="en-US" sz="2800" dirty="0" smtClean="0"/>
          </a:p>
          <a:p>
            <a:r>
              <a:rPr lang="en-US" sz="2800" dirty="0" smtClean="0"/>
              <a:t>Rr = heterozygous dominant			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rr</a:t>
            </a:r>
            <a:r>
              <a:rPr lang="en-US" sz="2800" dirty="0" smtClean="0"/>
              <a:t> = homozygous recessive		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41704"/>
            <a:ext cx="75477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6631"/>
            <a:ext cx="7683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18877"/>
            <a:ext cx="549217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549217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92" y="5638800"/>
            <a:ext cx="572906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452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0_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1447800" y="1524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_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5410200" y="2286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1085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with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429000" y="3352800"/>
            <a:ext cx="20478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1st generation</a:t>
            </a:r>
          </a:p>
        </p:txBody>
      </p:sp>
      <p:pic>
        <p:nvPicPr>
          <p:cNvPr id="2056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21145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2nd generation</a:t>
            </a:r>
          </a:p>
        </p:txBody>
      </p:sp>
      <p:pic>
        <p:nvPicPr>
          <p:cNvPr id="2061" name="Picture 13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626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000_0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6096000" y="5568950"/>
            <a:ext cx="7683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704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RR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8153400" y="1524000"/>
            <a:ext cx="400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rr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27432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41148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57150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1219200" y="58674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2743200" y="58674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  <a:endParaRPr lang="en-US" sz="1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4191000" y="58674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1714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7239000" y="4800600"/>
            <a:ext cx="14001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Rr   x  Rr</a:t>
            </a: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76200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8077200" y="5562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7772400" y="6096000"/>
            <a:ext cx="3238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rr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60" grpId="0" animBg="1"/>
      <p:bldP spid="2065" grpId="0" animBg="1"/>
      <p:bldP spid="2066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</a:t>
            </a:r>
            <a:r>
              <a:rPr lang="en-US" i="1" dirty="0" smtClean="0"/>
              <a:t>polygenic</a:t>
            </a:r>
            <a:r>
              <a:rPr lang="en-US" dirty="0" smtClean="0"/>
              <a:t> = controlled or determined by </a:t>
            </a:r>
            <a:r>
              <a:rPr lang="en-US" i="1" dirty="0" smtClean="0"/>
              <a:t>multiple</a:t>
            </a:r>
            <a:r>
              <a:rPr lang="en-US" dirty="0" smtClean="0"/>
              <a:t> genes</a:t>
            </a:r>
          </a:p>
          <a:p>
            <a:pPr lvl="1"/>
            <a:r>
              <a:rPr lang="en-US" dirty="0" smtClean="0"/>
              <a:t>Produces great range of variation (differences in the </a:t>
            </a:r>
            <a:r>
              <a:rPr lang="en-US" i="1" dirty="0" smtClean="0"/>
              <a:t>phenotypes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Examples:  Eye color, skin color, hair color, height</a:t>
            </a:r>
          </a:p>
        </p:txBody>
      </p:sp>
    </p:spTree>
    <p:extLst>
      <p:ext uri="{BB962C8B-B14F-4D97-AF65-F5344CB8AC3E}">
        <p14:creationId xmlns:p14="http://schemas.microsoft.com/office/powerpoint/2010/main" val="103360601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875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Two Questions Darwin Could Not Answer</vt:lpstr>
      <vt:lpstr>Gregor Mendel</vt:lpstr>
      <vt:lpstr>PowerPoint Presentation</vt:lpstr>
      <vt:lpstr>Mendel’s Observations of The Basic Laws of Inheritance</vt:lpstr>
      <vt:lpstr>Laws of Inheritance, Cont.</vt:lpstr>
      <vt:lpstr>Laws of Inheritance, Cont.</vt:lpstr>
      <vt:lpstr> </vt:lpstr>
      <vt:lpstr>PowerPoint Presentation</vt:lpstr>
      <vt:lpstr>Traits in humans</vt:lpstr>
      <vt:lpstr>“Flower Children”</vt:lpstr>
      <vt:lpstr>How Genes Work</vt:lpstr>
      <vt:lpstr>What are Genes?</vt:lpstr>
      <vt:lpstr>Where are Genes located?</vt:lpstr>
      <vt:lpstr>DNA Functions</vt:lpstr>
      <vt:lpstr>DNA Molecule: Structure</vt:lpstr>
      <vt:lpstr>Function of DNA:  Making Proteins</vt:lpstr>
      <vt:lpstr>Making Proteins, Cont.</vt:lpstr>
      <vt:lpstr>Function of DNA:  Replication</vt:lpstr>
      <vt:lpstr>DNA Replication</vt:lpstr>
      <vt:lpstr>Mitosis</vt:lpstr>
      <vt:lpstr>Meiosis</vt:lpstr>
      <vt:lpstr>Recombination</vt:lpstr>
      <vt:lpstr>The Epigenome &amp; Epigenetics</vt:lpstr>
      <vt:lpstr>The Epigenome</vt:lpstr>
      <vt:lpstr>Lessons from the Epigenome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TwoQuestions Darwin Could Not Answer</dc:title>
  <dc:creator>Rachel Mitchell</dc:creator>
  <cp:lastModifiedBy>Mitchell Family</cp:lastModifiedBy>
  <cp:revision>45</cp:revision>
  <dcterms:created xsi:type="dcterms:W3CDTF">2005-09-26T21:41:58Z</dcterms:created>
  <dcterms:modified xsi:type="dcterms:W3CDTF">2016-09-26T22:03:18Z</dcterms:modified>
</cp:coreProperties>
</file>